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7" r:id="rId16"/>
    <p:sldId id="272" r:id="rId17"/>
    <p:sldId id="273" r:id="rId18"/>
    <p:sldId id="280" r:id="rId19"/>
    <p:sldId id="279" r:id="rId20"/>
    <p:sldId id="278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9"/>
  </p:normalViewPr>
  <p:slideViewPr>
    <p:cSldViewPr snapToGrid="0" snapToObjects="1">
      <p:cViewPr>
        <p:scale>
          <a:sx n="55" d="100"/>
          <a:sy n="55" d="100"/>
        </p:scale>
        <p:origin x="127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BDF61F-0B36-4B82-A7FC-24743764CC0D}" type="doc">
      <dgm:prSet loTypeId="urn:microsoft.com/office/officeart/2005/8/layout/pyramid3" loCatId="pyramid" qsTypeId="urn:microsoft.com/office/officeart/2005/8/quickstyle/3d2" qsCatId="3D" csTypeId="urn:microsoft.com/office/officeart/2005/8/colors/colorful1" csCatId="colorful" phldr="1"/>
      <dgm:spPr/>
    </dgm:pt>
    <dgm:pt modelId="{F9206DD0-3C59-479F-9972-9E69179E2ACC}">
      <dgm:prSet phldrT="[Text]" custT="1"/>
      <dgm:spPr/>
      <dgm:t>
        <a:bodyPr/>
        <a:lstStyle/>
        <a:p>
          <a:r>
            <a:rPr lang="en-SG" sz="1600" dirty="0"/>
            <a:t>Attract </a:t>
          </a:r>
        </a:p>
      </dgm:t>
    </dgm:pt>
    <dgm:pt modelId="{834C53BC-A11C-4484-B080-8257E32010D4}" type="parTrans" cxnId="{441361AF-C0B6-45C2-B914-C7408767A159}">
      <dgm:prSet/>
      <dgm:spPr/>
      <dgm:t>
        <a:bodyPr/>
        <a:lstStyle/>
        <a:p>
          <a:endParaRPr lang="en-SG" sz="1600"/>
        </a:p>
      </dgm:t>
    </dgm:pt>
    <dgm:pt modelId="{65E4AC8F-1CC1-4132-8429-80BFB28BDDC0}" type="sibTrans" cxnId="{441361AF-C0B6-45C2-B914-C7408767A159}">
      <dgm:prSet/>
      <dgm:spPr/>
      <dgm:t>
        <a:bodyPr/>
        <a:lstStyle/>
        <a:p>
          <a:endParaRPr lang="en-SG" sz="1600"/>
        </a:p>
      </dgm:t>
    </dgm:pt>
    <dgm:pt modelId="{AAC020CC-A317-4DB3-A732-1E345F5CE7C1}">
      <dgm:prSet phldrT="[Text]" custT="1"/>
      <dgm:spPr/>
      <dgm:t>
        <a:bodyPr/>
        <a:lstStyle/>
        <a:p>
          <a:r>
            <a:rPr lang="en-SG" sz="1600" dirty="0"/>
            <a:t>Engage</a:t>
          </a:r>
        </a:p>
      </dgm:t>
    </dgm:pt>
    <dgm:pt modelId="{9BEB0B6B-063A-4445-8F4F-A3ADA16C8FD4}" type="parTrans" cxnId="{285DF44C-76A7-43E9-B5BE-03502E9BF5A0}">
      <dgm:prSet/>
      <dgm:spPr/>
      <dgm:t>
        <a:bodyPr/>
        <a:lstStyle/>
        <a:p>
          <a:endParaRPr lang="en-SG" sz="1600"/>
        </a:p>
      </dgm:t>
    </dgm:pt>
    <dgm:pt modelId="{6F4C1D87-FB4C-49ED-87FB-76AE52B02FE8}" type="sibTrans" cxnId="{285DF44C-76A7-43E9-B5BE-03502E9BF5A0}">
      <dgm:prSet/>
      <dgm:spPr/>
      <dgm:t>
        <a:bodyPr/>
        <a:lstStyle/>
        <a:p>
          <a:endParaRPr lang="en-SG" sz="1600"/>
        </a:p>
      </dgm:t>
    </dgm:pt>
    <dgm:pt modelId="{E322E164-188E-45A2-A981-8686AB1FAE42}">
      <dgm:prSet phldrT="[Text]" custT="1"/>
      <dgm:spPr/>
      <dgm:t>
        <a:bodyPr/>
        <a:lstStyle/>
        <a:p>
          <a:r>
            <a:rPr lang="en-SG" sz="1600" dirty="0"/>
            <a:t>Convert</a:t>
          </a:r>
        </a:p>
      </dgm:t>
    </dgm:pt>
    <dgm:pt modelId="{EAED352F-96B1-4F45-B1FC-6D1F01F64004}" type="parTrans" cxnId="{351B15EA-7387-47FE-8CF8-1DD1346F9FAF}">
      <dgm:prSet/>
      <dgm:spPr/>
      <dgm:t>
        <a:bodyPr/>
        <a:lstStyle/>
        <a:p>
          <a:endParaRPr lang="en-SG" sz="1600"/>
        </a:p>
      </dgm:t>
    </dgm:pt>
    <dgm:pt modelId="{90D30D65-5B95-48D7-8C6E-FA5023E6C1F0}" type="sibTrans" cxnId="{351B15EA-7387-47FE-8CF8-1DD1346F9FAF}">
      <dgm:prSet/>
      <dgm:spPr/>
      <dgm:t>
        <a:bodyPr/>
        <a:lstStyle/>
        <a:p>
          <a:endParaRPr lang="en-SG" sz="1600"/>
        </a:p>
      </dgm:t>
    </dgm:pt>
    <dgm:pt modelId="{5D2CE4BD-DF2A-4F79-BF66-432AE20B8E60}" type="pres">
      <dgm:prSet presAssocID="{19BDF61F-0B36-4B82-A7FC-24743764CC0D}" presName="Name0" presStyleCnt="0">
        <dgm:presLayoutVars>
          <dgm:dir/>
          <dgm:animLvl val="lvl"/>
          <dgm:resizeHandles val="exact"/>
        </dgm:presLayoutVars>
      </dgm:prSet>
      <dgm:spPr/>
    </dgm:pt>
    <dgm:pt modelId="{AEB5FC17-E067-4F34-80FE-2A38A68B8009}" type="pres">
      <dgm:prSet presAssocID="{F9206DD0-3C59-479F-9972-9E69179E2ACC}" presName="Name8" presStyleCnt="0"/>
      <dgm:spPr/>
    </dgm:pt>
    <dgm:pt modelId="{053F9765-F787-482C-8B2C-58EA3AEFC029}" type="pres">
      <dgm:prSet presAssocID="{F9206DD0-3C59-479F-9972-9E69179E2ACC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DC2085-7A3A-4123-9881-462A35E2E733}" type="pres">
      <dgm:prSet presAssocID="{F9206DD0-3C59-479F-9972-9E69179E2AC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BF3890-A55D-41BE-A30E-7B74DFC0E4A2}" type="pres">
      <dgm:prSet presAssocID="{AAC020CC-A317-4DB3-A732-1E345F5CE7C1}" presName="Name8" presStyleCnt="0"/>
      <dgm:spPr/>
    </dgm:pt>
    <dgm:pt modelId="{EA6CF743-8935-4F8C-A598-560337154241}" type="pres">
      <dgm:prSet presAssocID="{AAC020CC-A317-4DB3-A732-1E345F5CE7C1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0B518B-B129-4080-8D97-91B03228183B}" type="pres">
      <dgm:prSet presAssocID="{AAC020CC-A317-4DB3-A732-1E345F5CE7C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F3852C-EB34-435C-8CAF-BA2B529FE682}" type="pres">
      <dgm:prSet presAssocID="{E322E164-188E-45A2-A981-8686AB1FAE42}" presName="Name8" presStyleCnt="0"/>
      <dgm:spPr/>
    </dgm:pt>
    <dgm:pt modelId="{D5197177-78EE-4482-80F5-5398937150A7}" type="pres">
      <dgm:prSet presAssocID="{E322E164-188E-45A2-A981-8686AB1FAE42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4BCB4C-E826-4991-951D-F3E43818E51A}" type="pres">
      <dgm:prSet presAssocID="{E322E164-188E-45A2-A981-8686AB1FAE4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601802-4246-4AAF-802D-6DA2FCD737E8}" type="presOf" srcId="{F9206DD0-3C59-479F-9972-9E69179E2ACC}" destId="{053F9765-F787-482C-8B2C-58EA3AEFC029}" srcOrd="0" destOrd="0" presId="urn:microsoft.com/office/officeart/2005/8/layout/pyramid3"/>
    <dgm:cxn modelId="{CF3013F4-DA0F-4CFA-96E3-5FA9CD8A9D6C}" type="presOf" srcId="{AAC020CC-A317-4DB3-A732-1E345F5CE7C1}" destId="{600B518B-B129-4080-8D97-91B03228183B}" srcOrd="1" destOrd="0" presId="urn:microsoft.com/office/officeart/2005/8/layout/pyramid3"/>
    <dgm:cxn modelId="{351B15EA-7387-47FE-8CF8-1DD1346F9FAF}" srcId="{19BDF61F-0B36-4B82-A7FC-24743764CC0D}" destId="{E322E164-188E-45A2-A981-8686AB1FAE42}" srcOrd="2" destOrd="0" parTransId="{EAED352F-96B1-4F45-B1FC-6D1F01F64004}" sibTransId="{90D30D65-5B95-48D7-8C6E-FA5023E6C1F0}"/>
    <dgm:cxn modelId="{4200A41F-BA9F-411D-9310-79232086F77C}" type="presOf" srcId="{AAC020CC-A317-4DB3-A732-1E345F5CE7C1}" destId="{EA6CF743-8935-4F8C-A598-560337154241}" srcOrd="0" destOrd="0" presId="urn:microsoft.com/office/officeart/2005/8/layout/pyramid3"/>
    <dgm:cxn modelId="{285DF44C-76A7-43E9-B5BE-03502E9BF5A0}" srcId="{19BDF61F-0B36-4B82-A7FC-24743764CC0D}" destId="{AAC020CC-A317-4DB3-A732-1E345F5CE7C1}" srcOrd="1" destOrd="0" parTransId="{9BEB0B6B-063A-4445-8F4F-A3ADA16C8FD4}" sibTransId="{6F4C1D87-FB4C-49ED-87FB-76AE52B02FE8}"/>
    <dgm:cxn modelId="{BBBE751D-D5A8-491C-8D9A-6BD0C8E32656}" type="presOf" srcId="{E322E164-188E-45A2-A981-8686AB1FAE42}" destId="{304BCB4C-E826-4991-951D-F3E43818E51A}" srcOrd="1" destOrd="0" presId="urn:microsoft.com/office/officeart/2005/8/layout/pyramid3"/>
    <dgm:cxn modelId="{441361AF-C0B6-45C2-B914-C7408767A159}" srcId="{19BDF61F-0B36-4B82-A7FC-24743764CC0D}" destId="{F9206DD0-3C59-479F-9972-9E69179E2ACC}" srcOrd="0" destOrd="0" parTransId="{834C53BC-A11C-4484-B080-8257E32010D4}" sibTransId="{65E4AC8F-1CC1-4132-8429-80BFB28BDDC0}"/>
    <dgm:cxn modelId="{84CCD2CE-B4E9-43F2-B65C-3C1A73251588}" type="presOf" srcId="{E322E164-188E-45A2-A981-8686AB1FAE42}" destId="{D5197177-78EE-4482-80F5-5398937150A7}" srcOrd="0" destOrd="0" presId="urn:microsoft.com/office/officeart/2005/8/layout/pyramid3"/>
    <dgm:cxn modelId="{469C140F-45A4-41C6-9209-DE0ECEFF994D}" type="presOf" srcId="{19BDF61F-0B36-4B82-A7FC-24743764CC0D}" destId="{5D2CE4BD-DF2A-4F79-BF66-432AE20B8E60}" srcOrd="0" destOrd="0" presId="urn:microsoft.com/office/officeart/2005/8/layout/pyramid3"/>
    <dgm:cxn modelId="{48EA9A3A-BEF5-403E-B3EB-E4FAB1B0FB16}" type="presOf" srcId="{F9206DD0-3C59-479F-9972-9E69179E2ACC}" destId="{16DC2085-7A3A-4123-9881-462A35E2E733}" srcOrd="1" destOrd="0" presId="urn:microsoft.com/office/officeart/2005/8/layout/pyramid3"/>
    <dgm:cxn modelId="{ED6AACD0-281C-49C6-9051-4D7F21A4DB6E}" type="presParOf" srcId="{5D2CE4BD-DF2A-4F79-BF66-432AE20B8E60}" destId="{AEB5FC17-E067-4F34-80FE-2A38A68B8009}" srcOrd="0" destOrd="0" presId="urn:microsoft.com/office/officeart/2005/8/layout/pyramid3"/>
    <dgm:cxn modelId="{4E671A73-6C43-4EBF-9343-A217C8826E45}" type="presParOf" srcId="{AEB5FC17-E067-4F34-80FE-2A38A68B8009}" destId="{053F9765-F787-482C-8B2C-58EA3AEFC029}" srcOrd="0" destOrd="0" presId="urn:microsoft.com/office/officeart/2005/8/layout/pyramid3"/>
    <dgm:cxn modelId="{AA177647-1812-4459-8372-4C3A4C9A88D4}" type="presParOf" srcId="{AEB5FC17-E067-4F34-80FE-2A38A68B8009}" destId="{16DC2085-7A3A-4123-9881-462A35E2E733}" srcOrd="1" destOrd="0" presId="urn:microsoft.com/office/officeart/2005/8/layout/pyramid3"/>
    <dgm:cxn modelId="{E5D362B6-9C60-486D-AA27-856C8BE6BFB2}" type="presParOf" srcId="{5D2CE4BD-DF2A-4F79-BF66-432AE20B8E60}" destId="{1ABF3890-A55D-41BE-A30E-7B74DFC0E4A2}" srcOrd="1" destOrd="0" presId="urn:microsoft.com/office/officeart/2005/8/layout/pyramid3"/>
    <dgm:cxn modelId="{19AB349F-CF97-488B-AF29-2AF98D4138E6}" type="presParOf" srcId="{1ABF3890-A55D-41BE-A30E-7B74DFC0E4A2}" destId="{EA6CF743-8935-4F8C-A598-560337154241}" srcOrd="0" destOrd="0" presId="urn:microsoft.com/office/officeart/2005/8/layout/pyramid3"/>
    <dgm:cxn modelId="{CD1B933B-8556-4079-8E78-5BA098CFAC42}" type="presParOf" srcId="{1ABF3890-A55D-41BE-A30E-7B74DFC0E4A2}" destId="{600B518B-B129-4080-8D97-91B03228183B}" srcOrd="1" destOrd="0" presId="urn:microsoft.com/office/officeart/2005/8/layout/pyramid3"/>
    <dgm:cxn modelId="{72449CBF-ACD9-4E3E-B7D7-056C5AB8B5F2}" type="presParOf" srcId="{5D2CE4BD-DF2A-4F79-BF66-432AE20B8E60}" destId="{28F3852C-EB34-435C-8CAF-BA2B529FE682}" srcOrd="2" destOrd="0" presId="urn:microsoft.com/office/officeart/2005/8/layout/pyramid3"/>
    <dgm:cxn modelId="{43838B02-5522-4669-9460-05F1CF6D7465}" type="presParOf" srcId="{28F3852C-EB34-435C-8CAF-BA2B529FE682}" destId="{D5197177-78EE-4482-80F5-5398937150A7}" srcOrd="0" destOrd="0" presId="urn:microsoft.com/office/officeart/2005/8/layout/pyramid3"/>
    <dgm:cxn modelId="{651060E3-D771-42CF-B5FE-D5B4CDB0F443}" type="presParOf" srcId="{28F3852C-EB34-435C-8CAF-BA2B529FE682}" destId="{304BCB4C-E826-4991-951D-F3E43818E51A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8DEC40-DB2D-433F-9211-3C621806A265}" type="doc">
      <dgm:prSet loTypeId="urn:microsoft.com/office/officeart/2005/8/layout/pyramid1" loCatId="pyramid" qsTypeId="urn:microsoft.com/office/officeart/2005/8/quickstyle/3d3" qsCatId="3D" csTypeId="urn:microsoft.com/office/officeart/2005/8/colors/colorful5" csCatId="colorful" phldr="1"/>
      <dgm:spPr/>
    </dgm:pt>
    <dgm:pt modelId="{5E43FE27-3503-4001-BB0E-931A6998D868}">
      <dgm:prSet phldrT="[Text]" custT="1"/>
      <dgm:spPr/>
      <dgm:t>
        <a:bodyPr/>
        <a:lstStyle/>
        <a:p>
          <a:r>
            <a:rPr lang="en-SG" sz="1600" dirty="0"/>
            <a:t>Identify Target companies</a:t>
          </a:r>
        </a:p>
      </dgm:t>
    </dgm:pt>
    <dgm:pt modelId="{6027D4DB-BDD7-4DB8-B025-2F62B3D7D932}" type="parTrans" cxnId="{EAC3BD86-1575-4E30-A640-0A47957A57A9}">
      <dgm:prSet/>
      <dgm:spPr/>
      <dgm:t>
        <a:bodyPr/>
        <a:lstStyle/>
        <a:p>
          <a:endParaRPr lang="en-SG" sz="1600"/>
        </a:p>
      </dgm:t>
    </dgm:pt>
    <dgm:pt modelId="{F67A7A7F-1912-41DC-BE0E-571131016DD8}" type="sibTrans" cxnId="{EAC3BD86-1575-4E30-A640-0A47957A57A9}">
      <dgm:prSet/>
      <dgm:spPr/>
      <dgm:t>
        <a:bodyPr/>
        <a:lstStyle/>
        <a:p>
          <a:endParaRPr lang="en-SG" sz="1600"/>
        </a:p>
      </dgm:t>
    </dgm:pt>
    <dgm:pt modelId="{91A52E2D-DB3B-40A7-91E0-965F684D5D3F}">
      <dgm:prSet phldrT="[Text]" custT="1"/>
      <dgm:spPr/>
      <dgm:t>
        <a:bodyPr/>
        <a:lstStyle/>
        <a:p>
          <a:r>
            <a:rPr lang="en-SG" sz="1600" dirty="0"/>
            <a:t>Engage them with personalised campaigns</a:t>
          </a:r>
        </a:p>
      </dgm:t>
    </dgm:pt>
    <dgm:pt modelId="{41882B19-E1AD-47C2-96A2-54A796681280}" type="parTrans" cxnId="{809066DC-099A-46DE-9389-C34C51BF4400}">
      <dgm:prSet/>
      <dgm:spPr/>
      <dgm:t>
        <a:bodyPr/>
        <a:lstStyle/>
        <a:p>
          <a:endParaRPr lang="en-SG" sz="1600"/>
        </a:p>
      </dgm:t>
    </dgm:pt>
    <dgm:pt modelId="{74C7987B-ABEA-4C7E-9A5E-D26936E51AD7}" type="sibTrans" cxnId="{809066DC-099A-46DE-9389-C34C51BF4400}">
      <dgm:prSet/>
      <dgm:spPr/>
      <dgm:t>
        <a:bodyPr/>
        <a:lstStyle/>
        <a:p>
          <a:endParaRPr lang="en-SG" sz="1600"/>
        </a:p>
      </dgm:t>
    </dgm:pt>
    <dgm:pt modelId="{07F692D0-EE36-46F9-92CE-EF3152700A6A}">
      <dgm:prSet phldrT="[Text]" custT="1"/>
      <dgm:spPr/>
      <dgm:t>
        <a:bodyPr/>
        <a:lstStyle/>
        <a:p>
          <a:r>
            <a:rPr lang="en-SG" sz="1600" dirty="0"/>
            <a:t>Land and Expand</a:t>
          </a:r>
        </a:p>
      </dgm:t>
    </dgm:pt>
    <dgm:pt modelId="{3DC0ABCE-A2D6-42FA-84AF-EA0C46194E00}" type="parTrans" cxnId="{6FC7BF55-F25E-4D0F-9AAB-AA1CFFA4FA56}">
      <dgm:prSet/>
      <dgm:spPr/>
      <dgm:t>
        <a:bodyPr/>
        <a:lstStyle/>
        <a:p>
          <a:endParaRPr lang="en-SG" sz="1600"/>
        </a:p>
      </dgm:t>
    </dgm:pt>
    <dgm:pt modelId="{EE8ECE3F-1F98-403A-A954-C20EF78A6C72}" type="sibTrans" cxnId="{6FC7BF55-F25E-4D0F-9AAB-AA1CFFA4FA56}">
      <dgm:prSet/>
      <dgm:spPr/>
      <dgm:t>
        <a:bodyPr/>
        <a:lstStyle/>
        <a:p>
          <a:endParaRPr lang="en-SG" sz="1600"/>
        </a:p>
      </dgm:t>
    </dgm:pt>
    <dgm:pt modelId="{442D39BA-0DFC-489A-A8A0-D12FA44B94F8}" type="pres">
      <dgm:prSet presAssocID="{978DEC40-DB2D-433F-9211-3C621806A265}" presName="Name0" presStyleCnt="0">
        <dgm:presLayoutVars>
          <dgm:dir/>
          <dgm:animLvl val="lvl"/>
          <dgm:resizeHandles val="exact"/>
        </dgm:presLayoutVars>
      </dgm:prSet>
      <dgm:spPr/>
    </dgm:pt>
    <dgm:pt modelId="{B359BBDB-2B88-4E24-9F64-16E07FDB3A8B}" type="pres">
      <dgm:prSet presAssocID="{5E43FE27-3503-4001-BB0E-931A6998D868}" presName="Name8" presStyleCnt="0"/>
      <dgm:spPr/>
    </dgm:pt>
    <dgm:pt modelId="{B741CBA3-9F48-44B0-9DAB-4720F528E0D8}" type="pres">
      <dgm:prSet presAssocID="{5E43FE27-3503-4001-BB0E-931A6998D868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124D63-7325-481E-9F39-8BB761582044}" type="pres">
      <dgm:prSet presAssocID="{5E43FE27-3503-4001-BB0E-931A6998D86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C378B7-84C9-45BF-8E81-15B1938D974A}" type="pres">
      <dgm:prSet presAssocID="{91A52E2D-DB3B-40A7-91E0-965F684D5D3F}" presName="Name8" presStyleCnt="0"/>
      <dgm:spPr/>
    </dgm:pt>
    <dgm:pt modelId="{988BF4E1-D922-4CAD-B5E1-8BA1D529AD49}" type="pres">
      <dgm:prSet presAssocID="{91A52E2D-DB3B-40A7-91E0-965F684D5D3F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D73474-2C54-4768-A122-7AB8970A4DE3}" type="pres">
      <dgm:prSet presAssocID="{91A52E2D-DB3B-40A7-91E0-965F684D5D3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941F60-577D-4619-B2A4-2CC55220826D}" type="pres">
      <dgm:prSet presAssocID="{07F692D0-EE36-46F9-92CE-EF3152700A6A}" presName="Name8" presStyleCnt="0"/>
      <dgm:spPr/>
    </dgm:pt>
    <dgm:pt modelId="{14A130CB-75D1-4EDC-ABBE-4371F017FBF8}" type="pres">
      <dgm:prSet presAssocID="{07F692D0-EE36-46F9-92CE-EF3152700A6A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12A11D-D3BB-4A70-A8D6-9FF9C95438AA}" type="pres">
      <dgm:prSet presAssocID="{07F692D0-EE36-46F9-92CE-EF3152700A6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20C41D-CA2C-4EFD-A34F-37BD4CC2AADA}" type="presOf" srcId="{5E43FE27-3503-4001-BB0E-931A6998D868}" destId="{C1124D63-7325-481E-9F39-8BB761582044}" srcOrd="1" destOrd="0" presId="urn:microsoft.com/office/officeart/2005/8/layout/pyramid1"/>
    <dgm:cxn modelId="{57AEDEA2-4BE1-40A6-9F77-B2D910B960E5}" type="presOf" srcId="{5E43FE27-3503-4001-BB0E-931A6998D868}" destId="{B741CBA3-9F48-44B0-9DAB-4720F528E0D8}" srcOrd="0" destOrd="0" presId="urn:microsoft.com/office/officeart/2005/8/layout/pyramid1"/>
    <dgm:cxn modelId="{51673C51-F715-4B17-BBE3-CB635D42C88C}" type="presOf" srcId="{978DEC40-DB2D-433F-9211-3C621806A265}" destId="{442D39BA-0DFC-489A-A8A0-D12FA44B94F8}" srcOrd="0" destOrd="0" presId="urn:microsoft.com/office/officeart/2005/8/layout/pyramid1"/>
    <dgm:cxn modelId="{C64AF5AA-AE9B-4E65-8E5E-697896A3C042}" type="presOf" srcId="{07F692D0-EE36-46F9-92CE-EF3152700A6A}" destId="{14A130CB-75D1-4EDC-ABBE-4371F017FBF8}" srcOrd="0" destOrd="0" presId="urn:microsoft.com/office/officeart/2005/8/layout/pyramid1"/>
    <dgm:cxn modelId="{2DAEFB98-2A93-4968-9D8C-654C61E56937}" type="presOf" srcId="{91A52E2D-DB3B-40A7-91E0-965F684D5D3F}" destId="{6BD73474-2C54-4768-A122-7AB8970A4DE3}" srcOrd="1" destOrd="0" presId="urn:microsoft.com/office/officeart/2005/8/layout/pyramid1"/>
    <dgm:cxn modelId="{F86C8F70-64B5-4ACE-ADBE-C96204687418}" type="presOf" srcId="{91A52E2D-DB3B-40A7-91E0-965F684D5D3F}" destId="{988BF4E1-D922-4CAD-B5E1-8BA1D529AD49}" srcOrd="0" destOrd="0" presId="urn:microsoft.com/office/officeart/2005/8/layout/pyramid1"/>
    <dgm:cxn modelId="{EAC3BD86-1575-4E30-A640-0A47957A57A9}" srcId="{978DEC40-DB2D-433F-9211-3C621806A265}" destId="{5E43FE27-3503-4001-BB0E-931A6998D868}" srcOrd="0" destOrd="0" parTransId="{6027D4DB-BDD7-4DB8-B025-2F62B3D7D932}" sibTransId="{F67A7A7F-1912-41DC-BE0E-571131016DD8}"/>
    <dgm:cxn modelId="{6FC7BF55-F25E-4D0F-9AAB-AA1CFFA4FA56}" srcId="{978DEC40-DB2D-433F-9211-3C621806A265}" destId="{07F692D0-EE36-46F9-92CE-EF3152700A6A}" srcOrd="2" destOrd="0" parTransId="{3DC0ABCE-A2D6-42FA-84AF-EA0C46194E00}" sibTransId="{EE8ECE3F-1F98-403A-A954-C20EF78A6C72}"/>
    <dgm:cxn modelId="{809066DC-099A-46DE-9389-C34C51BF4400}" srcId="{978DEC40-DB2D-433F-9211-3C621806A265}" destId="{91A52E2D-DB3B-40A7-91E0-965F684D5D3F}" srcOrd="1" destOrd="0" parTransId="{41882B19-E1AD-47C2-96A2-54A796681280}" sibTransId="{74C7987B-ABEA-4C7E-9A5E-D26936E51AD7}"/>
    <dgm:cxn modelId="{72BC41F6-6E69-42B9-B3A6-5D90E4C46580}" type="presOf" srcId="{07F692D0-EE36-46F9-92CE-EF3152700A6A}" destId="{E912A11D-D3BB-4A70-A8D6-9FF9C95438AA}" srcOrd="1" destOrd="0" presId="urn:microsoft.com/office/officeart/2005/8/layout/pyramid1"/>
    <dgm:cxn modelId="{BCC5C895-3752-4AC2-BD43-89DA542EAFD0}" type="presParOf" srcId="{442D39BA-0DFC-489A-A8A0-D12FA44B94F8}" destId="{B359BBDB-2B88-4E24-9F64-16E07FDB3A8B}" srcOrd="0" destOrd="0" presId="urn:microsoft.com/office/officeart/2005/8/layout/pyramid1"/>
    <dgm:cxn modelId="{0BF560F6-2781-4B22-82E1-A0972748AADF}" type="presParOf" srcId="{B359BBDB-2B88-4E24-9F64-16E07FDB3A8B}" destId="{B741CBA3-9F48-44B0-9DAB-4720F528E0D8}" srcOrd="0" destOrd="0" presId="urn:microsoft.com/office/officeart/2005/8/layout/pyramid1"/>
    <dgm:cxn modelId="{2FEBA388-777C-4486-9E4C-6D1708355E52}" type="presParOf" srcId="{B359BBDB-2B88-4E24-9F64-16E07FDB3A8B}" destId="{C1124D63-7325-481E-9F39-8BB761582044}" srcOrd="1" destOrd="0" presId="urn:microsoft.com/office/officeart/2005/8/layout/pyramid1"/>
    <dgm:cxn modelId="{313BB5B6-A735-40D2-A0BF-3B063369D86B}" type="presParOf" srcId="{442D39BA-0DFC-489A-A8A0-D12FA44B94F8}" destId="{7FC378B7-84C9-45BF-8E81-15B1938D974A}" srcOrd="1" destOrd="0" presId="urn:microsoft.com/office/officeart/2005/8/layout/pyramid1"/>
    <dgm:cxn modelId="{0A7354F3-3679-410E-A1EA-67C7689772D0}" type="presParOf" srcId="{7FC378B7-84C9-45BF-8E81-15B1938D974A}" destId="{988BF4E1-D922-4CAD-B5E1-8BA1D529AD49}" srcOrd="0" destOrd="0" presId="urn:microsoft.com/office/officeart/2005/8/layout/pyramid1"/>
    <dgm:cxn modelId="{547CEC01-FF65-4D57-A408-7D2D4C8C4405}" type="presParOf" srcId="{7FC378B7-84C9-45BF-8E81-15B1938D974A}" destId="{6BD73474-2C54-4768-A122-7AB8970A4DE3}" srcOrd="1" destOrd="0" presId="urn:microsoft.com/office/officeart/2005/8/layout/pyramid1"/>
    <dgm:cxn modelId="{EC957BA5-A59C-4F1A-8FFB-B33430AA0985}" type="presParOf" srcId="{442D39BA-0DFC-489A-A8A0-D12FA44B94F8}" destId="{44941F60-577D-4619-B2A4-2CC55220826D}" srcOrd="2" destOrd="0" presId="urn:microsoft.com/office/officeart/2005/8/layout/pyramid1"/>
    <dgm:cxn modelId="{F69D13AE-10C6-4D32-865A-41C891B704E6}" type="presParOf" srcId="{44941F60-577D-4619-B2A4-2CC55220826D}" destId="{14A130CB-75D1-4EDC-ABBE-4371F017FBF8}" srcOrd="0" destOrd="0" presId="urn:microsoft.com/office/officeart/2005/8/layout/pyramid1"/>
    <dgm:cxn modelId="{DC1EC044-BD00-4989-8DA1-FAAC8D110DF8}" type="presParOf" srcId="{44941F60-577D-4619-B2A4-2CC55220826D}" destId="{E912A11D-D3BB-4A70-A8D6-9FF9C95438A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F9765-F787-482C-8B2C-58EA3AEFC029}">
      <dsp:nvSpPr>
        <dsp:cNvPr id="0" name=""/>
        <dsp:cNvSpPr/>
      </dsp:nvSpPr>
      <dsp:spPr>
        <a:xfrm rot="10800000">
          <a:off x="0" y="0"/>
          <a:ext cx="3762360" cy="1332480"/>
        </a:xfrm>
        <a:prstGeom prst="trapezoid">
          <a:avLst>
            <a:gd name="adj" fmla="val 4706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</a:schemeClr>
            </a:gs>
          </a:gsLst>
          <a:lin ang="1620000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600" kern="1200" dirty="0"/>
            <a:t>Attract </a:t>
          </a:r>
        </a:p>
      </dsp:txBody>
      <dsp:txXfrm rot="-10800000">
        <a:off x="658412" y="0"/>
        <a:ext cx="2445534" cy="1332480"/>
      </dsp:txXfrm>
    </dsp:sp>
    <dsp:sp modelId="{EA6CF743-8935-4F8C-A598-560337154241}">
      <dsp:nvSpPr>
        <dsp:cNvPr id="0" name=""/>
        <dsp:cNvSpPr/>
      </dsp:nvSpPr>
      <dsp:spPr>
        <a:xfrm rot="10800000">
          <a:off x="627059" y="1332480"/>
          <a:ext cx="2508240" cy="1332480"/>
        </a:xfrm>
        <a:prstGeom prst="trapezoid">
          <a:avLst>
            <a:gd name="adj" fmla="val 4706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</a:schemeClr>
            </a:gs>
          </a:gsLst>
          <a:lin ang="1620000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600" kern="1200" dirty="0"/>
            <a:t>Engage</a:t>
          </a:r>
        </a:p>
      </dsp:txBody>
      <dsp:txXfrm rot="-10800000">
        <a:off x="1066001" y="1332480"/>
        <a:ext cx="1630356" cy="1332480"/>
      </dsp:txXfrm>
    </dsp:sp>
    <dsp:sp modelId="{D5197177-78EE-4482-80F5-5398937150A7}">
      <dsp:nvSpPr>
        <dsp:cNvPr id="0" name=""/>
        <dsp:cNvSpPr/>
      </dsp:nvSpPr>
      <dsp:spPr>
        <a:xfrm rot="10800000">
          <a:off x="1254120" y="2664960"/>
          <a:ext cx="1254120" cy="1332480"/>
        </a:xfrm>
        <a:prstGeom prst="trapezoid">
          <a:avLst>
            <a:gd name="adj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</a:schemeClr>
            </a:gs>
          </a:gsLst>
          <a:lin ang="1620000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600" kern="1200" dirty="0"/>
            <a:t>Convert</a:t>
          </a:r>
        </a:p>
      </dsp:txBody>
      <dsp:txXfrm rot="-10800000">
        <a:off x="1254120" y="2664960"/>
        <a:ext cx="1254120" cy="1332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41CBA3-9F48-44B0-9DAB-4720F528E0D8}">
      <dsp:nvSpPr>
        <dsp:cNvPr id="0" name=""/>
        <dsp:cNvSpPr/>
      </dsp:nvSpPr>
      <dsp:spPr>
        <a:xfrm>
          <a:off x="1435320" y="0"/>
          <a:ext cx="1435320" cy="1284000"/>
        </a:xfrm>
        <a:prstGeom prst="trapezoid">
          <a:avLst>
            <a:gd name="adj" fmla="val 5589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600" kern="1200" dirty="0"/>
            <a:t>Identify Target companies</a:t>
          </a:r>
        </a:p>
      </dsp:txBody>
      <dsp:txXfrm>
        <a:off x="1435320" y="0"/>
        <a:ext cx="1435320" cy="1284000"/>
      </dsp:txXfrm>
    </dsp:sp>
    <dsp:sp modelId="{988BF4E1-D922-4CAD-B5E1-8BA1D529AD49}">
      <dsp:nvSpPr>
        <dsp:cNvPr id="0" name=""/>
        <dsp:cNvSpPr/>
      </dsp:nvSpPr>
      <dsp:spPr>
        <a:xfrm>
          <a:off x="717660" y="1284000"/>
          <a:ext cx="2870640" cy="1284000"/>
        </a:xfrm>
        <a:prstGeom prst="trapezoid">
          <a:avLst>
            <a:gd name="adj" fmla="val 55893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600" kern="1200" dirty="0"/>
            <a:t>Engage them with personalised campaigns</a:t>
          </a:r>
        </a:p>
      </dsp:txBody>
      <dsp:txXfrm>
        <a:off x="1220022" y="1284000"/>
        <a:ext cx="1865916" cy="1284000"/>
      </dsp:txXfrm>
    </dsp:sp>
    <dsp:sp modelId="{14A130CB-75D1-4EDC-ABBE-4371F017FBF8}">
      <dsp:nvSpPr>
        <dsp:cNvPr id="0" name=""/>
        <dsp:cNvSpPr/>
      </dsp:nvSpPr>
      <dsp:spPr>
        <a:xfrm>
          <a:off x="0" y="2568000"/>
          <a:ext cx="4305960" cy="1284000"/>
        </a:xfrm>
        <a:prstGeom prst="trapezoid">
          <a:avLst>
            <a:gd name="adj" fmla="val 55893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600" kern="1200" dirty="0"/>
            <a:t>Land and Expand</a:t>
          </a:r>
        </a:p>
      </dsp:txBody>
      <dsp:txXfrm>
        <a:off x="753542" y="2568000"/>
        <a:ext cx="2798874" cy="128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Click to edit the notes format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&lt;header&gt;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C9A09A20-EC4F-497C-ACA1-39CE6A056FFF}" type="slidenum"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6287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200" b="0" strike="noStrike" spc="-1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7EAACE-9660-4BF0-A22F-E3E1E14BFB8E}" type="slidenum">
              <a:rPr lang="en-US" sz="1200" b="0" strike="noStrike" spc="-1">
                <a:solidFill>
                  <a:schemeClr val="dk1"/>
                </a:solidFill>
                <a:latin typeface="Calibri"/>
                <a:ea typeface="Calibri"/>
              </a:rPr>
              <a:t>6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2314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F60AD66-ABAE-4F19-BD0E-75ED2BE72AB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35D6F46-646C-4938-826B-2377F46DCBB3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25AF81D-308C-42FF-96D9-804942C8A83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849CF27-5118-4EBB-8394-953B7B74C3A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5F34125-1774-40F0-8F80-2542A194663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16D449F-D35C-4937-97FF-E605B1A09BA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D316C4B-4E5E-419F-AEE8-3967B368D20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2836BC8-470E-4279-AA78-E45B5B9DD69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2045C57-CC2A-4F59-8A16-811B55CC596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84FBB60-6F2D-4B35-A18D-09A2F7ADBAAD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D8A254D-C320-4702-BDE2-967AA1B9CEF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F3DB356-3CDF-4BAC-BBCE-27567B1EA1E6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D7AFE0A-7F9A-4043-A34B-C511E3E5B2E2}" type="slidenum">
              <a:rPr lang="en-US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101;p16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48" name="Google Shape;102;p16"/>
          <p:cNvSpPr/>
          <p:nvPr/>
        </p:nvSpPr>
        <p:spPr>
          <a:xfrm>
            <a:off x="1114560" y="0"/>
            <a:ext cx="9962640" cy="6857640"/>
          </a:xfrm>
          <a:custGeom>
            <a:avLst/>
            <a:gdLst>
              <a:gd name="textAreaLeft" fmla="*/ 0 w 9962640"/>
              <a:gd name="textAreaRight" fmla="*/ 9963000 w 9962640"/>
              <a:gd name="textAreaTop" fmla="*/ 0 h 6857640"/>
              <a:gd name="textAreaBottom" fmla="*/ 6858000 h 6857640"/>
            </a:gdLst>
            <a:ahLst/>
            <a:cxnLst/>
            <a:rect l="textAreaLeft" t="textAreaTop" r="textAreaRight" b="textAreaBottom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solidFill>
            <a:schemeClr val="lt1"/>
          </a:solidFill>
          <a:ln w="9525">
            <a:solidFill>
              <a:srgbClr val="EFEFEF"/>
            </a:solidFill>
            <a:miter/>
          </a:ln>
          <a:effectLst>
            <a:outerShdw blurRad="139680" sx="102000" sy="102000" algn="ctr" rotWithShape="0">
              <a:srgbClr val="D8D8D8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49" name="Google Shape;103;p16"/>
          <p:cNvSpPr/>
          <p:nvPr/>
        </p:nvSpPr>
        <p:spPr>
          <a:xfrm>
            <a:off x="1121760" y="0"/>
            <a:ext cx="9948240" cy="6857640"/>
          </a:xfrm>
          <a:custGeom>
            <a:avLst/>
            <a:gdLst>
              <a:gd name="textAreaLeft" fmla="*/ 0 w 9948240"/>
              <a:gd name="textAreaRight" fmla="*/ 9948600 w 9948240"/>
              <a:gd name="textAreaTop" fmla="*/ 0 h 6857640"/>
              <a:gd name="textAreaBottom" fmla="*/ 6858000 h 6857640"/>
            </a:gdLst>
            <a:ahLst/>
            <a:cxnLst/>
            <a:rect l="textAreaLeft" t="textAreaTop" r="textAreaRight" b="textAreaBottom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1967040" y="5645160"/>
            <a:ext cx="8257680" cy="631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r>
              <a:rPr lang="en-US" sz="2800" b="0" strike="noStrike" spc="-1">
                <a:solidFill>
                  <a:schemeClr val="dk1">
                    <a:lumMod val="95000"/>
                    <a:lumOff val="5000"/>
                  </a:schemeClr>
                </a:solidFill>
                <a:latin typeface="Tw Cen MT"/>
              </a:rPr>
              <a:t>Your Digital Marketing Partner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Google Shape;105;p16"/>
          <p:cNvSpPr/>
          <p:nvPr/>
        </p:nvSpPr>
        <p:spPr>
          <a:xfrm>
            <a:off x="3718440" y="5524920"/>
            <a:ext cx="4754520" cy="2700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13680" bIns="1368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pic>
        <p:nvPicPr>
          <p:cNvPr id="52" name="Google Shape;106;p16" descr="A black background with green and orange letters&#10;&#10;Description automatically generated"/>
          <p:cNvPicPr/>
          <p:nvPr/>
        </p:nvPicPr>
        <p:blipFill>
          <a:blip r:embed="rId2"/>
          <a:stretch/>
        </p:blipFill>
        <p:spPr>
          <a:xfrm>
            <a:off x="3809880" y="1143000"/>
            <a:ext cx="4571640" cy="4571640"/>
          </a:xfrm>
          <a:prstGeom prst="rect">
            <a:avLst/>
          </a:prstGeom>
          <a:ln w="0">
            <a:noFill/>
          </a:ln>
        </p:spPr>
      </p:pic>
      <p:pic>
        <p:nvPicPr>
          <p:cNvPr id="53" name="Google Shape;107;p16" descr="A black background with green and orange letters&#10;&#10;Description automatically generated"/>
          <p:cNvPicPr/>
          <p:nvPr/>
        </p:nvPicPr>
        <p:blipFill>
          <a:blip r:embed="rId2"/>
          <a:stretch/>
        </p:blipFill>
        <p:spPr>
          <a:xfrm>
            <a:off x="10980000" y="-425160"/>
            <a:ext cx="1200960" cy="1200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18A08B2-84C8-CD4D-9E3F-EF1196046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060"/>
            <a:ext cx="12192000" cy="43265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 2"/>
          <p:cNvSpPr/>
          <p:nvPr/>
        </p:nvSpPr>
        <p:spPr>
          <a:xfrm>
            <a:off x="0" y="0"/>
            <a:ext cx="12191760" cy="6857640"/>
          </a:xfrm>
          <a:custGeom>
            <a:avLst/>
            <a:gdLst>
              <a:gd name="textAreaLeft" fmla="*/ 0 w 12191760"/>
              <a:gd name="textAreaRight" fmla="*/ 12192120 w 12191760"/>
              <a:gd name="textAreaTop" fmla="*/ 0 h 6857640"/>
              <a:gd name="textAreaBottom" fmla="*/ 6858000 h 6857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SG" sz="939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494;p21"/>
          <p:cNvSpPr/>
          <p:nvPr/>
        </p:nvSpPr>
        <p:spPr>
          <a:xfrm>
            <a:off x="1088640" y="1015560"/>
            <a:ext cx="6012000" cy="51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800" b="1" strike="noStrike" cap="all" spc="97">
                <a:solidFill>
                  <a:schemeClr val="dk2"/>
                </a:solidFill>
                <a:latin typeface="Poppins"/>
              </a:rPr>
              <a:t>Our Offerings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Google Shape;496;p21"/>
          <p:cNvSpPr/>
          <p:nvPr/>
        </p:nvSpPr>
        <p:spPr>
          <a:xfrm>
            <a:off x="1335600" y="2070720"/>
            <a:ext cx="24084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accent1"/>
                </a:solidFill>
                <a:latin typeface="Poppins"/>
                <a:ea typeface="Poppins"/>
              </a:rPr>
              <a:t>Display Advertising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Google Shape;497;p21"/>
          <p:cNvSpPr/>
          <p:nvPr/>
        </p:nvSpPr>
        <p:spPr>
          <a:xfrm>
            <a:off x="1335600" y="2476080"/>
            <a:ext cx="2334240" cy="91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80000"/>
              </a:lnSpc>
              <a:tabLst>
                <a:tab pos="0" algn="l"/>
              </a:tabLst>
            </a:pPr>
            <a:r>
              <a:rPr lang="en-US" sz="1000" b="0" strike="noStrike" spc="-1">
                <a:solidFill>
                  <a:schemeClr val="dk1"/>
                </a:solidFill>
                <a:latin typeface="Poppins"/>
                <a:ea typeface="Poppins"/>
              </a:rPr>
              <a:t>Captivate with visuals - Reach your audience through eye-catching graphics and banners.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Google Shape;498;p21"/>
          <p:cNvSpPr/>
          <p:nvPr/>
        </p:nvSpPr>
        <p:spPr>
          <a:xfrm>
            <a:off x="8403480" y="2076840"/>
            <a:ext cx="21067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accent4"/>
                </a:solidFill>
                <a:latin typeface="Poppins"/>
                <a:ea typeface="Poppins"/>
              </a:rPr>
              <a:t>Mobile Marketing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Google Shape;499;p21"/>
          <p:cNvSpPr/>
          <p:nvPr/>
        </p:nvSpPr>
        <p:spPr>
          <a:xfrm>
            <a:off x="8421120" y="2459880"/>
            <a:ext cx="3092040" cy="91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>
              <a:lnSpc>
                <a:spcPct val="180000"/>
              </a:lnSpc>
              <a:tabLst>
                <a:tab pos="0" algn="l"/>
              </a:tabLst>
            </a:pPr>
            <a:r>
              <a:rPr lang="en-US" sz="1000" b="0" strike="noStrike" spc="-1">
                <a:solidFill>
                  <a:schemeClr val="dk1"/>
                </a:solidFill>
                <a:latin typeface="Poppins"/>
                <a:ea typeface="Poppins"/>
              </a:rPr>
              <a:t>Connect on-the-go - Engage customers through their mobile devices, anytime, anywhere.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Google Shape;500;p21"/>
          <p:cNvSpPr/>
          <p:nvPr/>
        </p:nvSpPr>
        <p:spPr>
          <a:xfrm>
            <a:off x="4626000" y="2064960"/>
            <a:ext cx="22622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sp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accent2"/>
                </a:solidFill>
                <a:latin typeface="Poppins"/>
                <a:ea typeface="Poppins"/>
              </a:rPr>
              <a:t>Video Advertising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Google Shape;501;p21"/>
          <p:cNvSpPr/>
          <p:nvPr/>
        </p:nvSpPr>
        <p:spPr>
          <a:xfrm>
            <a:off x="4700160" y="2459880"/>
            <a:ext cx="2400480" cy="91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80000"/>
              </a:lnSpc>
              <a:tabLst>
                <a:tab pos="0" algn="l"/>
              </a:tabLst>
            </a:pPr>
            <a:r>
              <a:rPr lang="en-US" sz="1000" b="0" strike="noStrike" spc="-1">
                <a:solidFill>
                  <a:schemeClr val="dk1"/>
                </a:solidFill>
                <a:latin typeface="Poppins"/>
                <a:ea typeface="Poppins"/>
              </a:rPr>
              <a:t>Tell your story in motion - Convey your message effectively through compelling video content.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Google Shape;502;p21"/>
          <p:cNvSpPr/>
          <p:nvPr/>
        </p:nvSpPr>
        <p:spPr>
          <a:xfrm>
            <a:off x="4798080" y="4034160"/>
            <a:ext cx="290016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accent5"/>
                </a:solidFill>
                <a:latin typeface="Poppins"/>
                <a:ea typeface="Poppins"/>
              </a:rPr>
              <a:t>Performance Marketing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Google Shape;503;p21"/>
          <p:cNvSpPr/>
          <p:nvPr/>
        </p:nvSpPr>
        <p:spPr>
          <a:xfrm>
            <a:off x="4798080" y="4368960"/>
            <a:ext cx="2595240" cy="91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>
              <a:lnSpc>
                <a:spcPct val="180000"/>
              </a:lnSpc>
              <a:tabLst>
                <a:tab pos="0" algn="l"/>
              </a:tabLst>
            </a:pPr>
            <a:r>
              <a:rPr lang="en-US" sz="1000" b="0" strike="noStrike" spc="-1">
                <a:solidFill>
                  <a:schemeClr val="dk1"/>
                </a:solidFill>
                <a:latin typeface="Poppins"/>
                <a:ea typeface="Poppins"/>
              </a:rPr>
              <a:t>Achieve results, not just clicks - Optimize ROI using data-driven strategies for measurable outcomes.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Google Shape;504;p21"/>
          <p:cNvSpPr/>
          <p:nvPr/>
        </p:nvSpPr>
        <p:spPr>
          <a:xfrm>
            <a:off x="654840" y="4029840"/>
            <a:ext cx="308916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sp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accent3"/>
                </a:solidFill>
                <a:latin typeface="Poppins"/>
                <a:ea typeface="Poppins"/>
              </a:rPr>
              <a:t>Keyword Trend Targeting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Google Shape;505;p21"/>
          <p:cNvSpPr/>
          <p:nvPr/>
        </p:nvSpPr>
        <p:spPr>
          <a:xfrm>
            <a:off x="1468440" y="4429080"/>
            <a:ext cx="2142720" cy="64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80000"/>
              </a:lnSpc>
              <a:tabLst>
                <a:tab pos="0" algn="l"/>
              </a:tabLst>
            </a:pPr>
            <a:r>
              <a:rPr lang="en-US" sz="1000" b="0" strike="noStrike" spc="-1">
                <a:solidFill>
                  <a:schemeClr val="dk1"/>
                </a:solidFill>
                <a:latin typeface="Poppins"/>
                <a:ea typeface="Poppins"/>
              </a:rPr>
              <a:t>Using real-time search trends to boost brand awareness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Google Shape;506;p21"/>
          <p:cNvSpPr/>
          <p:nvPr/>
        </p:nvSpPr>
        <p:spPr>
          <a:xfrm>
            <a:off x="8403480" y="4041000"/>
            <a:ext cx="25214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accent6"/>
                </a:solidFill>
                <a:latin typeface="Poppins"/>
                <a:ea typeface="Poppins"/>
              </a:rPr>
              <a:t>ABM/BANT Solution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Google Shape;507;p21"/>
          <p:cNvSpPr/>
          <p:nvPr/>
        </p:nvSpPr>
        <p:spPr>
          <a:xfrm>
            <a:off x="8417520" y="4375800"/>
            <a:ext cx="3106440" cy="91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>
              <a:lnSpc>
                <a:spcPct val="180000"/>
              </a:lnSpc>
              <a:tabLst>
                <a:tab pos="0" algn="l"/>
              </a:tabLst>
            </a:pPr>
            <a:r>
              <a:rPr lang="en-US" sz="1000" b="0" strike="noStrike" spc="-1">
                <a:solidFill>
                  <a:schemeClr val="dk1"/>
                </a:solidFill>
                <a:latin typeface="Poppins"/>
                <a:ea typeface="Poppins"/>
              </a:rPr>
              <a:t>Focus on high-potential B2B accounts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80000"/>
              </a:lnSpc>
              <a:tabLst>
                <a:tab pos="0" algn="l"/>
              </a:tabLst>
            </a:pPr>
            <a:r>
              <a:rPr lang="en-US" sz="1000" b="0" strike="noStrike" spc="-1">
                <a:solidFill>
                  <a:schemeClr val="dk1"/>
                </a:solidFill>
                <a:latin typeface="Poppins"/>
                <a:ea typeface="Poppins"/>
              </a:rPr>
              <a:t>Personalize marketing for success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80000"/>
              </a:lnSpc>
              <a:tabLst>
                <a:tab pos="0" algn="l"/>
              </a:tabLst>
            </a:pPr>
            <a:r>
              <a:rPr lang="en-US" sz="1000" b="0" strike="noStrike" spc="-1">
                <a:solidFill>
                  <a:schemeClr val="dk1"/>
                </a:solidFill>
                <a:latin typeface="Poppins"/>
                <a:ea typeface="Poppins"/>
              </a:rPr>
              <a:t>Boost conversions and ROI"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9" name="Google Shape;508;p21" descr="Icon&#10;&#10;Description automatically generated"/>
          <p:cNvPicPr/>
          <p:nvPr/>
        </p:nvPicPr>
        <p:blipFill>
          <a:blip r:embed="rId2"/>
          <a:stretch/>
        </p:blipFill>
        <p:spPr>
          <a:xfrm>
            <a:off x="1833120" y="5851440"/>
            <a:ext cx="589320" cy="589320"/>
          </a:xfrm>
          <a:prstGeom prst="rect">
            <a:avLst/>
          </a:prstGeom>
          <a:ln w="0">
            <a:noFill/>
          </a:ln>
        </p:spPr>
      </p:pic>
      <p:sp>
        <p:nvSpPr>
          <p:cNvPr id="70" name="Google Shape;509;p21"/>
          <p:cNvSpPr/>
          <p:nvPr/>
        </p:nvSpPr>
        <p:spPr>
          <a:xfrm>
            <a:off x="2376000" y="5689440"/>
            <a:ext cx="8192880" cy="62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just">
              <a:lnSpc>
                <a:spcPct val="291000"/>
              </a:lnSpc>
              <a:tabLst>
                <a:tab pos="0" algn="l"/>
              </a:tabLst>
            </a:pPr>
            <a:r>
              <a:rPr lang="en-US" sz="1200" b="1" i="1" strike="noStrike" spc="-1" dirty="0">
                <a:solidFill>
                  <a:schemeClr val="dk1"/>
                </a:solidFill>
                <a:latin typeface="Lato Light"/>
                <a:ea typeface="Lato Light"/>
              </a:rPr>
              <a:t>Our in-house technology &amp; knowledge strengthens Re-Marketing approach by creating the cohorts of the desired audience.</a:t>
            </a:r>
            <a:endParaRPr lang="en-US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Google Shape;510;p21"/>
          <p:cNvSpPr/>
          <p:nvPr/>
        </p:nvSpPr>
        <p:spPr>
          <a:xfrm>
            <a:off x="2376000" y="5689440"/>
            <a:ext cx="375588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dk2"/>
                </a:solidFill>
                <a:latin typeface="Poppins"/>
                <a:ea typeface="Poppins"/>
              </a:rPr>
              <a:t>Re-Targeting Solution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Rectangle 1"/>
          <p:cNvSpPr/>
          <p:nvPr/>
        </p:nvSpPr>
        <p:spPr>
          <a:xfrm>
            <a:off x="7987320" y="3712680"/>
            <a:ext cx="3089160" cy="1828440"/>
          </a:xfrm>
          <a:prstGeom prst="rect">
            <a:avLst/>
          </a:prstGeom>
          <a:noFill/>
          <a:ln w="12700">
            <a:solidFill>
              <a:srgbClr val="0C4B63"/>
            </a:solidFill>
            <a:prstDash val="lg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SG" sz="1400" b="0" strike="noStrike" spc="-1">
              <a:solidFill>
                <a:schemeClr val="lt1"/>
              </a:solidFill>
              <a:latin typeface="Tw Cen MT"/>
              <a:ea typeface="Arial"/>
            </a:endParaRPr>
          </a:p>
        </p:txBody>
      </p:sp>
      <p:pic>
        <p:nvPicPr>
          <p:cNvPr id="73" name="Google Shape;360;p18" descr="A black background with green and orange letters&#10;&#10;Description automatically generated"/>
          <p:cNvPicPr/>
          <p:nvPr/>
        </p:nvPicPr>
        <p:blipFill>
          <a:blip r:embed="rId3"/>
          <a:srcRect t="33622" r="3244" b="30087"/>
          <a:stretch/>
        </p:blipFill>
        <p:spPr>
          <a:xfrm>
            <a:off x="134640" y="6255360"/>
            <a:ext cx="1162080" cy="435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1009;p30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75" name="Google Shape;1010;p30"/>
          <p:cNvSpPr/>
          <p:nvPr/>
        </p:nvSpPr>
        <p:spPr>
          <a:xfrm>
            <a:off x="685800" y="685800"/>
            <a:ext cx="10820160" cy="5486040"/>
          </a:xfrm>
          <a:prstGeom prst="rect">
            <a:avLst/>
          </a:prstGeom>
          <a:solidFill>
            <a:schemeClr val="dk2">
              <a:alpha val="4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76" name="Google Shape;1011;p30"/>
          <p:cNvSpPr/>
          <p:nvPr/>
        </p:nvSpPr>
        <p:spPr>
          <a:xfrm>
            <a:off x="1759680" y="2788560"/>
            <a:ext cx="8457840" cy="64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sz="3200" b="1" strike="noStrike" spc="-1">
                <a:solidFill>
                  <a:schemeClr val="lt1"/>
                </a:solidFill>
                <a:latin typeface="Calibri"/>
                <a:ea typeface="Calibri"/>
              </a:rPr>
              <a:t>Account Based Marketing | Demand Generation 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991440" y="-95400"/>
            <a:ext cx="10515240" cy="1236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SG" sz="2800" b="1" strike="noStrike" cap="all" spc="97">
                <a:solidFill>
                  <a:schemeClr val="dk2"/>
                </a:solidFill>
                <a:latin typeface="Poppins"/>
              </a:rPr>
              <a:t>Traditional Vs Account Based Marketing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" name="Diagram1"/>
          <p:cNvGraphicFramePr/>
          <p:nvPr>
            <p:extLst>
              <p:ext uri="{D42A27DB-BD31-4B8C-83A1-F6EECF244321}">
                <p14:modId xmlns:p14="http://schemas.microsoft.com/office/powerpoint/2010/main" val="2897296234"/>
              </p:ext>
            </p:extLst>
          </p:nvPr>
        </p:nvGraphicFramePr>
        <p:xfrm>
          <a:off x="2218320" y="2125800"/>
          <a:ext cx="3762360" cy="3997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511769230"/>
              </p:ext>
            </p:extLst>
          </p:nvPr>
        </p:nvGraphicFramePr>
        <p:xfrm>
          <a:off x="6459480" y="2125800"/>
          <a:ext cx="4305960" cy="385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8" name="TextBox 9"/>
          <p:cNvSpPr/>
          <p:nvPr/>
        </p:nvSpPr>
        <p:spPr>
          <a:xfrm>
            <a:off x="991440" y="1233000"/>
            <a:ext cx="838620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SG" sz="1400" b="0" strike="noStrike" spc="-1">
                <a:solidFill>
                  <a:srgbClr val="0D0D0D"/>
                </a:solidFill>
                <a:latin typeface="Söhne"/>
                <a:ea typeface="Arial"/>
              </a:rPr>
              <a:t>The ABM sales funnel deviates from the conventional marketing sales funnel by commencing with pinpointing target accounts and concluding with nurturing enduring, valuable relationships.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9" name="Google Shape;360;p18" descr="A black background with green and orange letters&#10;&#10;Description automatically generated"/>
          <p:cNvPicPr/>
          <p:nvPr/>
        </p:nvPicPr>
        <p:blipFill>
          <a:blip r:embed="rId13"/>
          <a:srcRect t="33622" r="3244" b="30087"/>
          <a:stretch/>
        </p:blipFill>
        <p:spPr>
          <a:xfrm>
            <a:off x="134640" y="6255360"/>
            <a:ext cx="1162080" cy="435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991080" y="528480"/>
            <a:ext cx="9719640" cy="1236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2800" b="1" strike="noStrike" cap="all" spc="97">
                <a:solidFill>
                  <a:schemeClr val="dk2"/>
                </a:solidFill>
                <a:latin typeface="Poppins"/>
              </a:rPr>
              <a:t>Campaign design is dependent on Account design: List Size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1" name="Group 37"/>
          <p:cNvGrpSpPr/>
          <p:nvPr/>
        </p:nvGrpSpPr>
        <p:grpSpPr>
          <a:xfrm>
            <a:off x="861840" y="2104920"/>
            <a:ext cx="10947960" cy="4372920"/>
            <a:chOff x="861840" y="2104920"/>
            <a:chExt cx="10947960" cy="4372920"/>
          </a:xfrm>
        </p:grpSpPr>
        <p:sp>
          <p:nvSpPr>
            <p:cNvPr id="82" name="Right Triangle 20"/>
            <p:cNvSpPr/>
            <p:nvPr/>
          </p:nvSpPr>
          <p:spPr>
            <a:xfrm>
              <a:off x="1195560" y="2137320"/>
              <a:ext cx="3340800" cy="4340160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rgbClr val="2C6367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1870" b="0" strike="noStrike" spc="-1">
                <a:solidFill>
                  <a:schemeClr val="lt1"/>
                </a:solidFill>
                <a:latin typeface="Arial"/>
                <a:ea typeface="Arial"/>
              </a:endParaRPr>
            </a:p>
          </p:txBody>
        </p:sp>
        <p:sp>
          <p:nvSpPr>
            <p:cNvPr id="83" name="Right Triangle 21"/>
            <p:cNvSpPr/>
            <p:nvPr/>
          </p:nvSpPr>
          <p:spPr>
            <a:xfrm rot="10800000">
              <a:off x="1345320" y="2114640"/>
              <a:ext cx="3340800" cy="4340160"/>
            </a:xfrm>
            <a:prstGeom prst="rt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1870" b="0" strike="noStrike" spc="-1">
                <a:solidFill>
                  <a:schemeClr val="lt1"/>
                </a:solidFill>
                <a:latin typeface="Arial"/>
                <a:ea typeface="Arial"/>
              </a:endParaRPr>
            </a:p>
          </p:txBody>
        </p:sp>
        <p:cxnSp>
          <p:nvCxnSpPr>
            <p:cNvPr id="84" name="Straight Arrow Connector 22"/>
            <p:cNvCxnSpPr/>
            <p:nvPr/>
          </p:nvCxnSpPr>
          <p:spPr>
            <a:xfrm>
              <a:off x="1096200" y="2137320"/>
              <a:ext cx="360" cy="4340880"/>
            </a:xfrm>
            <a:prstGeom prst="straightConnector1">
              <a:avLst/>
            </a:prstGeom>
            <a:ln>
              <a:solidFill>
                <a:srgbClr val="1CADE4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85" name="Straight Arrow Connector 23"/>
            <p:cNvCxnSpPr/>
            <p:nvPr/>
          </p:nvCxnSpPr>
          <p:spPr>
            <a:xfrm>
              <a:off x="4740120" y="2104920"/>
              <a:ext cx="360" cy="4341240"/>
            </a:xfrm>
            <a:prstGeom prst="straightConnector1">
              <a:avLst/>
            </a:prstGeom>
            <a:ln>
              <a:solidFill>
                <a:srgbClr val="1CADE4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86" name="TextBox 24"/>
            <p:cNvSpPr/>
            <p:nvPr/>
          </p:nvSpPr>
          <p:spPr>
            <a:xfrm>
              <a:off x="2530440" y="2763000"/>
              <a:ext cx="1902960" cy="27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200" b="0" strike="noStrike" spc="-1">
                  <a:solidFill>
                    <a:srgbClr val="000000"/>
                  </a:solidFill>
                  <a:latin typeface="Arial"/>
                  <a:ea typeface="Arial"/>
                </a:rPr>
                <a:t>SALES ENGAGEMENT</a:t>
              </a:r>
              <a:endParaRPr lang="en-US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" name="TextBox 25"/>
            <p:cNvSpPr/>
            <p:nvPr/>
          </p:nvSpPr>
          <p:spPr>
            <a:xfrm rot="16200000">
              <a:off x="-1029960" y="4156560"/>
              <a:ext cx="4056840" cy="27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200" b="0" strike="noStrike" spc="-1">
                  <a:solidFill>
                    <a:srgbClr val="000000"/>
                  </a:solidFill>
                  <a:latin typeface="Arial"/>
                  <a:ea typeface="Arial"/>
                </a:rPr>
                <a:t>ROLE OF MEDIA</a:t>
              </a:r>
              <a:endParaRPr lang="en-US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" name="TextBox 26"/>
            <p:cNvSpPr/>
            <p:nvPr/>
          </p:nvSpPr>
          <p:spPr>
            <a:xfrm>
              <a:off x="1318680" y="5707080"/>
              <a:ext cx="2423160" cy="272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200" b="0" strike="noStrike" spc="-1">
                  <a:solidFill>
                    <a:schemeClr val="lt1"/>
                  </a:solidFill>
                  <a:latin typeface="Arial"/>
                  <a:ea typeface="Arial"/>
                </a:rPr>
                <a:t>VOLUME OF ACCOUNTS</a:t>
              </a:r>
              <a:endParaRPr lang="en-US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89" name="Straight Arrow Connector 27"/>
            <p:cNvCxnSpPr/>
            <p:nvPr/>
          </p:nvCxnSpPr>
          <p:spPr>
            <a:xfrm>
              <a:off x="1195560" y="2654640"/>
              <a:ext cx="4852800" cy="360"/>
            </a:xfrm>
            <a:prstGeom prst="straightConnector1">
              <a:avLst/>
            </a:prstGeom>
            <a:ln w="12700">
              <a:solidFill>
                <a:srgbClr val="DFE3E5">
                  <a:lumMod val="90000"/>
                </a:srgbClr>
              </a:solidFill>
              <a:prstDash val="dash"/>
              <a:round/>
              <a:tailEnd type="triangle" w="med" len="med"/>
            </a:ln>
          </p:spPr>
        </p:cxnSp>
        <p:sp>
          <p:nvSpPr>
            <p:cNvPr id="90" name="TextBox 28"/>
            <p:cNvSpPr/>
            <p:nvPr/>
          </p:nvSpPr>
          <p:spPr>
            <a:xfrm>
              <a:off x="6048360" y="2463120"/>
              <a:ext cx="2154960" cy="730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Arial"/>
                  <a:ea typeface="Arial"/>
                </a:rPr>
                <a:t>One to one/one to very few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b="0" strike="noStrike" spc="-1">
                  <a:solidFill>
                    <a:srgbClr val="000000"/>
                  </a:solidFill>
                  <a:latin typeface="Arial"/>
                  <a:ea typeface="Arial"/>
                </a:rPr>
                <a:t>(Up to 50 accounts)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91" name="Straight Arrow Connector 29"/>
            <p:cNvCxnSpPr/>
            <p:nvPr/>
          </p:nvCxnSpPr>
          <p:spPr>
            <a:xfrm>
              <a:off x="1195560" y="3804480"/>
              <a:ext cx="4852800" cy="360"/>
            </a:xfrm>
            <a:prstGeom prst="straightConnector1">
              <a:avLst/>
            </a:prstGeom>
            <a:ln w="12700">
              <a:solidFill>
                <a:srgbClr val="DFE3E5">
                  <a:lumMod val="90000"/>
                </a:srgbClr>
              </a:solidFill>
              <a:prstDash val="dash"/>
              <a:round/>
              <a:tailEnd type="triangle" w="med" len="med"/>
            </a:ln>
          </p:spPr>
        </p:cxnSp>
        <p:sp>
          <p:nvSpPr>
            <p:cNvPr id="92" name="TextBox 30"/>
            <p:cNvSpPr/>
            <p:nvPr/>
          </p:nvSpPr>
          <p:spPr>
            <a:xfrm rot="5400000">
              <a:off x="3537000" y="4042080"/>
              <a:ext cx="2715120" cy="272520"/>
            </a:xfrm>
            <a:prstGeom prst="rect">
              <a:avLst/>
            </a:prstGeom>
            <a:solidFill>
              <a:schemeClr val="bg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200" b="0" strike="noStrike" spc="-1">
                  <a:solidFill>
                    <a:srgbClr val="000000"/>
                  </a:solidFill>
                  <a:latin typeface="Arial"/>
                  <a:ea typeface="Arial"/>
                </a:rPr>
                <a:t>QUALITY OF DATA</a:t>
              </a:r>
              <a:endParaRPr lang="en-US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93" name="Straight Arrow Connector 31"/>
            <p:cNvCxnSpPr/>
            <p:nvPr/>
          </p:nvCxnSpPr>
          <p:spPr>
            <a:xfrm>
              <a:off x="1195560" y="5986800"/>
              <a:ext cx="4852800" cy="360"/>
            </a:xfrm>
            <a:prstGeom prst="straightConnector1">
              <a:avLst/>
            </a:prstGeom>
            <a:ln w="12700">
              <a:solidFill>
                <a:srgbClr val="DFE3E5">
                  <a:lumMod val="90000"/>
                </a:srgbClr>
              </a:solidFill>
              <a:prstDash val="dash"/>
              <a:round/>
              <a:tailEnd type="triangle" w="med" len="med"/>
            </a:ln>
          </p:spPr>
        </p:cxnSp>
        <p:sp>
          <p:nvSpPr>
            <p:cNvPr id="94" name="TextBox 32"/>
            <p:cNvSpPr/>
            <p:nvPr/>
          </p:nvSpPr>
          <p:spPr>
            <a:xfrm>
              <a:off x="6007320" y="3555360"/>
              <a:ext cx="2359440" cy="730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Arial"/>
                  <a:ea typeface="Arial"/>
                </a:rPr>
                <a:t>One to few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b="0" strike="noStrike" spc="-1">
                  <a:solidFill>
                    <a:srgbClr val="000000"/>
                  </a:solidFill>
                  <a:latin typeface="Arial"/>
                  <a:ea typeface="Arial"/>
                </a:rPr>
                <a:t>(Clusters of 50 – 250 accounts)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5" name="TextBox 33"/>
            <p:cNvSpPr/>
            <p:nvPr/>
          </p:nvSpPr>
          <p:spPr>
            <a:xfrm>
              <a:off x="6007320" y="5734800"/>
              <a:ext cx="2359440" cy="516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000000"/>
                  </a:solidFill>
                  <a:latin typeface="Arial"/>
                  <a:ea typeface="Arial"/>
                </a:rPr>
                <a:t>One to many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b="0" strike="noStrike" spc="-1">
                  <a:solidFill>
                    <a:srgbClr val="000000"/>
                  </a:solidFill>
                  <a:latin typeface="Arial"/>
                  <a:ea typeface="Arial"/>
                </a:rPr>
                <a:t>(+500 accounts)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6" name="Rectangle 34"/>
            <p:cNvSpPr/>
            <p:nvPr/>
          </p:nvSpPr>
          <p:spPr>
            <a:xfrm>
              <a:off x="8366760" y="2368440"/>
              <a:ext cx="3443040" cy="730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marL="228600" indent="-228600">
                <a:lnSpc>
                  <a:spcPct val="100000"/>
                </a:lnSpc>
                <a:buClr>
                  <a:srgbClr val="335B74"/>
                </a:buClr>
                <a:buSzPct val="80000"/>
                <a:buFont typeface="Wingdings" charset="2"/>
                <a:buChar char=""/>
              </a:pPr>
              <a:r>
                <a:rPr lang="en-US" sz="1400" b="0" strike="noStrike" spc="-1">
                  <a:solidFill>
                    <a:schemeClr val="accent1">
                      <a:lumMod val="75000"/>
                    </a:schemeClr>
                  </a:solidFill>
                  <a:latin typeface="Arial"/>
                  <a:ea typeface="Arial"/>
                </a:rPr>
                <a:t>Focus on key accounts and people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  <a:p>
              <a:pPr marL="228600" indent="-228600" defTabSz="1218960">
                <a:lnSpc>
                  <a:spcPct val="100000"/>
                </a:lnSpc>
                <a:buClr>
                  <a:srgbClr val="335B74"/>
                </a:buClr>
                <a:buSzPct val="80000"/>
                <a:buFont typeface="Wingdings" charset="2"/>
                <a:buChar char=""/>
              </a:pPr>
              <a:r>
                <a:rPr lang="en-US" sz="1400" b="0" strike="noStrike" spc="-1">
                  <a:solidFill>
                    <a:schemeClr val="accent1">
                      <a:lumMod val="75000"/>
                    </a:schemeClr>
                  </a:solidFill>
                  <a:latin typeface="Arial"/>
                  <a:ea typeface="Arial"/>
                </a:rPr>
                <a:t>Customized for each account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  <a:p>
              <a:pPr marL="228600" indent="-228600" defTabSz="1218960">
                <a:lnSpc>
                  <a:spcPct val="100000"/>
                </a:lnSpc>
                <a:buClr>
                  <a:srgbClr val="335B74"/>
                </a:buClr>
                <a:buSzPct val="80000"/>
                <a:buFont typeface="Wingdings" charset="2"/>
                <a:buChar char=""/>
              </a:pPr>
              <a:r>
                <a:rPr lang="en-US" sz="1400" b="0" strike="noStrike" spc="-1">
                  <a:solidFill>
                    <a:schemeClr val="accent1">
                      <a:lumMod val="75000"/>
                    </a:schemeClr>
                  </a:solidFill>
                  <a:latin typeface="Arial"/>
                  <a:ea typeface="Arial"/>
                </a:rPr>
                <a:t>Engagement and relationship-focused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Rectangle 35"/>
            <p:cNvSpPr/>
            <p:nvPr/>
          </p:nvSpPr>
          <p:spPr>
            <a:xfrm>
              <a:off x="8366760" y="3385440"/>
              <a:ext cx="3200040" cy="1157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marL="228600" indent="-228600">
                <a:lnSpc>
                  <a:spcPct val="100000"/>
                </a:lnSpc>
                <a:buClr>
                  <a:srgbClr val="335B74"/>
                </a:buClr>
                <a:buSzPct val="80000"/>
                <a:buFont typeface="Wingdings" charset="2"/>
                <a:buChar char=""/>
              </a:pPr>
              <a:r>
                <a:rPr lang="en-US" sz="1400" b="0" strike="noStrike" spc="-1">
                  <a:solidFill>
                    <a:schemeClr val="accent1">
                      <a:lumMod val="75000"/>
                    </a:schemeClr>
                  </a:solidFill>
                  <a:latin typeface="Arial"/>
                  <a:ea typeface="Arial"/>
                </a:rPr>
                <a:t>Focus on named and existing key accounts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  <a:p>
              <a:pPr marL="228600" indent="-228600">
                <a:lnSpc>
                  <a:spcPct val="100000"/>
                </a:lnSpc>
                <a:buClr>
                  <a:srgbClr val="335B74"/>
                </a:buClr>
                <a:buSzPct val="80000"/>
                <a:buFont typeface="Wingdings" charset="2"/>
                <a:buChar char=""/>
              </a:pPr>
              <a:r>
                <a:rPr lang="en-US" sz="1400" b="0" strike="noStrike" spc="-1">
                  <a:solidFill>
                    <a:schemeClr val="accent1">
                      <a:lumMod val="75000"/>
                    </a:schemeClr>
                  </a:solidFill>
                  <a:latin typeface="Arial"/>
                  <a:ea typeface="Arial"/>
                </a:rPr>
                <a:t>Customized with some personalization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  <a:p>
              <a:pPr marL="228600" indent="-228600">
                <a:lnSpc>
                  <a:spcPct val="100000"/>
                </a:lnSpc>
                <a:buClr>
                  <a:srgbClr val="335B74"/>
                </a:buClr>
                <a:buSzPct val="80000"/>
                <a:buFont typeface="Wingdings" charset="2"/>
                <a:buChar char=""/>
              </a:pPr>
              <a:r>
                <a:rPr lang="en-US" sz="1400" b="0" strike="noStrike" spc="-1">
                  <a:solidFill>
                    <a:schemeClr val="accent1">
                      <a:lumMod val="75000"/>
                    </a:schemeClr>
                  </a:solidFill>
                  <a:latin typeface="Arial"/>
                  <a:ea typeface="Arial"/>
                </a:rPr>
                <a:t>Engagement and lead-focused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Rectangle 36"/>
            <p:cNvSpPr/>
            <p:nvPr/>
          </p:nvSpPr>
          <p:spPr>
            <a:xfrm>
              <a:off x="8366760" y="5666400"/>
              <a:ext cx="3443040" cy="730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marL="228600" indent="-228600">
                <a:lnSpc>
                  <a:spcPct val="100000"/>
                </a:lnSpc>
                <a:buClr>
                  <a:srgbClr val="335B74"/>
                </a:buClr>
                <a:buSzPct val="80000"/>
                <a:buFont typeface="Wingdings" charset="2"/>
                <a:buChar char=""/>
              </a:pPr>
              <a:r>
                <a:rPr lang="en-US" sz="1400" b="0" strike="noStrike" spc="-1">
                  <a:solidFill>
                    <a:schemeClr val="accent1">
                      <a:lumMod val="75000"/>
                    </a:schemeClr>
                  </a:solidFill>
                  <a:latin typeface="Arial"/>
                  <a:ea typeface="Arial"/>
                </a:rPr>
                <a:t>Focus on relevant new accounts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  <a:p>
              <a:pPr marL="228600" indent="-228600">
                <a:lnSpc>
                  <a:spcPct val="100000"/>
                </a:lnSpc>
                <a:buClr>
                  <a:srgbClr val="335B74"/>
                </a:buClr>
                <a:buSzPct val="80000"/>
                <a:buFont typeface="Wingdings" charset="2"/>
                <a:buChar char=""/>
              </a:pPr>
              <a:r>
                <a:rPr lang="en-US" sz="1400" b="0" strike="noStrike" spc="-1">
                  <a:solidFill>
                    <a:schemeClr val="accent1">
                      <a:lumMod val="75000"/>
                    </a:schemeClr>
                  </a:solidFill>
                  <a:latin typeface="Arial"/>
                  <a:ea typeface="Arial"/>
                </a:rPr>
                <a:t>Targeted with light personalization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  <a:p>
              <a:pPr marL="228600" indent="-228600">
                <a:lnSpc>
                  <a:spcPct val="100000"/>
                </a:lnSpc>
                <a:buClr>
                  <a:srgbClr val="335B74"/>
                </a:buClr>
                <a:buSzPct val="80000"/>
                <a:buFont typeface="Wingdings" charset="2"/>
                <a:buChar char=""/>
              </a:pPr>
              <a:r>
                <a:rPr lang="en-US" sz="1400" b="0" strike="noStrike" spc="-1">
                  <a:solidFill>
                    <a:schemeClr val="accent1">
                      <a:lumMod val="75000"/>
                    </a:schemeClr>
                  </a:solidFill>
                  <a:latin typeface="Arial"/>
                  <a:ea typeface="Arial"/>
                </a:rPr>
                <a:t>Lead-focused</a:t>
              </a:r>
              <a:endParaRPr lang="en-US" sz="1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99" name="Google Shape;360;p18" descr="A black background with green and orange letters&#10;&#10;Description automatically generated"/>
          <p:cNvPicPr/>
          <p:nvPr/>
        </p:nvPicPr>
        <p:blipFill>
          <a:blip r:embed="rId2"/>
          <a:srcRect t="33622" r="3244" b="30087"/>
          <a:stretch/>
        </p:blipFill>
        <p:spPr>
          <a:xfrm>
            <a:off x="134640" y="6255360"/>
            <a:ext cx="1162080" cy="435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024200" y="712080"/>
            <a:ext cx="9719640" cy="1372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2800" b="1" strike="noStrike" cap="all" spc="97">
                <a:solidFill>
                  <a:schemeClr val="dk2"/>
                </a:solidFill>
                <a:latin typeface="Poppins"/>
              </a:rPr>
              <a:t>Defining a targeted list for ABM – it’s a joint venture</a:t>
            </a:r>
            <a:r>
              <a:rPr sz="2800"/>
              <a:t/>
            </a:r>
            <a:br>
              <a:rPr sz="2800"/>
            </a:b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01" name="Group 2"/>
          <p:cNvGrpSpPr/>
          <p:nvPr/>
        </p:nvGrpSpPr>
        <p:grpSpPr>
          <a:xfrm>
            <a:off x="1955880" y="2414520"/>
            <a:ext cx="5165280" cy="3538080"/>
            <a:chOff x="1955880" y="2414520"/>
            <a:chExt cx="5165280" cy="3538080"/>
          </a:xfrm>
        </p:grpSpPr>
        <p:grpSp>
          <p:nvGrpSpPr>
            <p:cNvPr id="102" name="Group 3"/>
            <p:cNvGrpSpPr/>
            <p:nvPr/>
          </p:nvGrpSpPr>
          <p:grpSpPr>
            <a:xfrm>
              <a:off x="1955880" y="2414520"/>
              <a:ext cx="5165280" cy="3538080"/>
              <a:chOff x="1955880" y="2414520"/>
              <a:chExt cx="5165280" cy="3538080"/>
            </a:xfrm>
          </p:grpSpPr>
          <p:grpSp>
            <p:nvGrpSpPr>
              <p:cNvPr id="103" name="Group 5"/>
              <p:cNvGrpSpPr/>
              <p:nvPr/>
            </p:nvGrpSpPr>
            <p:grpSpPr>
              <a:xfrm>
                <a:off x="1955880" y="2414520"/>
                <a:ext cx="5165280" cy="2956320"/>
                <a:chOff x="1955880" y="2414520"/>
                <a:chExt cx="5165280" cy="2956320"/>
              </a:xfrm>
            </p:grpSpPr>
            <p:sp>
              <p:nvSpPr>
                <p:cNvPr id="104" name="Oval 9"/>
                <p:cNvSpPr/>
                <p:nvPr/>
              </p:nvSpPr>
              <p:spPr>
                <a:xfrm>
                  <a:off x="1955880" y="2414520"/>
                  <a:ext cx="3155760" cy="295632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760" dist="12600" dir="5400000" algn="ctr" rotWithShape="0">
                    <a:srgbClr val="000000">
                      <a:alpha val="50000"/>
                    </a:srgb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endParaRPr lang="en-US" sz="1400" b="0" strike="noStrike" spc="-1">
                    <a:solidFill>
                      <a:schemeClr val="lt1"/>
                    </a:solidFill>
                    <a:latin typeface="Tw Cen MT"/>
                    <a:ea typeface="Arial"/>
                  </a:endParaRPr>
                </a:p>
              </p:txBody>
            </p:sp>
            <p:sp>
              <p:nvSpPr>
                <p:cNvPr id="105" name="Oval 10"/>
                <p:cNvSpPr/>
                <p:nvPr/>
              </p:nvSpPr>
              <p:spPr>
                <a:xfrm>
                  <a:off x="3965400" y="2414520"/>
                  <a:ext cx="3155760" cy="2956320"/>
                </a:xfrm>
                <a:prstGeom prst="ellipse">
                  <a:avLst/>
                </a:prstGeom>
                <a:solidFill>
                  <a:schemeClr val="accent4">
                    <a:alpha val="49000"/>
                  </a:schemeClr>
                </a:solidFill>
                <a:ln>
                  <a:noFill/>
                </a:ln>
                <a:effectLst>
                  <a:outerShdw blurRad="50760" dist="12600" dir="5400000" algn="ctr" rotWithShape="0">
                    <a:srgbClr val="000000">
                      <a:alpha val="50000"/>
                    </a:srgb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endParaRPr lang="en-US" sz="1400" b="0" strike="noStrike" spc="-1">
                    <a:solidFill>
                      <a:schemeClr val="lt1"/>
                    </a:solidFill>
                    <a:latin typeface="Tw Cen MT"/>
                    <a:ea typeface="Arial"/>
                  </a:endParaRPr>
                </a:p>
              </p:txBody>
            </p:sp>
          </p:grpSp>
          <p:sp>
            <p:nvSpPr>
              <p:cNvPr id="106" name="TextBox 6"/>
              <p:cNvSpPr/>
              <p:nvPr/>
            </p:nvSpPr>
            <p:spPr>
              <a:xfrm>
                <a:off x="2384640" y="3315960"/>
                <a:ext cx="1565640" cy="730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400" b="0" strike="noStrike" spc="-1">
                    <a:solidFill>
                      <a:schemeClr val="lt1"/>
                    </a:solidFill>
                    <a:latin typeface="Arial"/>
                    <a:ea typeface="Arial"/>
                  </a:rPr>
                  <a:t>#2</a:t>
                </a: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US" sz="1400" b="0" strike="noStrike" spc="-1">
                    <a:solidFill>
                      <a:schemeClr val="lt1"/>
                    </a:solidFill>
                    <a:latin typeface="Arial"/>
                    <a:ea typeface="Arial"/>
                  </a:rPr>
                  <a:t>TARGET ACCOUNT LIST</a:t>
                </a: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7" name="TextBox 7"/>
              <p:cNvSpPr/>
              <p:nvPr/>
            </p:nvSpPr>
            <p:spPr>
              <a:xfrm>
                <a:off x="5176800" y="2832120"/>
                <a:ext cx="1565640" cy="11570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US" sz="1400" b="1" strike="noStrike" spc="-1">
                    <a:solidFill>
                      <a:srgbClr val="000000"/>
                    </a:solidFill>
                    <a:latin typeface="Arial"/>
                    <a:ea typeface="Arial"/>
                  </a:rPr>
                  <a:t>#3</a:t>
                </a: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US" sz="1400" b="0" strike="noStrike" spc="-1">
                    <a:solidFill>
                      <a:srgbClr val="000000"/>
                    </a:solidFill>
                    <a:latin typeface="Arial"/>
                    <a:ea typeface="Arial"/>
                  </a:rPr>
                  <a:t>WHITESPACE ACCOUNTS</a:t>
                </a: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8" name="TextBox 8"/>
              <p:cNvSpPr/>
              <p:nvPr/>
            </p:nvSpPr>
            <p:spPr>
              <a:xfrm>
                <a:off x="2294280" y="4795560"/>
                <a:ext cx="4530960" cy="11570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US" sz="1400" b="1" strike="noStrike" spc="-1">
                    <a:solidFill>
                      <a:srgbClr val="000000"/>
                    </a:solidFill>
                    <a:latin typeface="Arial"/>
                    <a:ea typeface="Arial"/>
                  </a:rPr>
                  <a:t>#1</a:t>
                </a: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en-US" sz="1400" b="0" strike="noStrike" spc="-1">
                    <a:solidFill>
                      <a:srgbClr val="000000"/>
                    </a:solidFill>
                    <a:latin typeface="Arial"/>
                    <a:ea typeface="Arial"/>
                  </a:rPr>
                  <a:t>Client defined target accounts actively displaying signs of intent</a:t>
                </a:r>
                <a:endParaRPr lang="en-US" sz="14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09" name="5-Point Star 6"/>
            <p:cNvSpPr/>
            <p:nvPr/>
          </p:nvSpPr>
          <p:spPr>
            <a:xfrm>
              <a:off x="4296240" y="3796920"/>
              <a:ext cx="537480" cy="44208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760" dist="12600" dir="5400000" algn="ctr" rotWithShape="0">
                <a:srgbClr val="000000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1400" b="0" strike="noStrike" spc="-1">
                <a:solidFill>
                  <a:schemeClr val="lt1"/>
                </a:solidFill>
                <a:latin typeface="Tw Cen MT"/>
                <a:ea typeface="Arial"/>
              </a:endParaRPr>
            </a:p>
          </p:txBody>
        </p:sp>
      </p:grpSp>
      <p:cxnSp>
        <p:nvCxnSpPr>
          <p:cNvPr id="110" name="Straight Arrow Connector 11"/>
          <p:cNvCxnSpPr/>
          <p:nvPr/>
        </p:nvCxnSpPr>
        <p:spPr>
          <a:xfrm>
            <a:off x="4548600" y="4279680"/>
            <a:ext cx="360" cy="1065960"/>
          </a:xfrm>
          <a:prstGeom prst="straightConnector1">
            <a:avLst/>
          </a:prstGeom>
          <a:ln>
            <a:solidFill>
              <a:srgbClr val="1CADE4"/>
            </a:solidFill>
            <a:round/>
            <a:tailEnd type="triangle" w="med" len="med"/>
          </a:ln>
        </p:spPr>
      </p:cxnSp>
      <p:sp>
        <p:nvSpPr>
          <p:cNvPr id="111" name="TextBox 12"/>
          <p:cNvSpPr/>
          <p:nvPr/>
        </p:nvSpPr>
        <p:spPr>
          <a:xfrm>
            <a:off x="3534120" y="1926720"/>
            <a:ext cx="444060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Arial"/>
              </a:rPr>
              <a:t>Account Prioritisation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TextBox 14"/>
          <p:cNvSpPr/>
          <p:nvPr/>
        </p:nvSpPr>
        <p:spPr>
          <a:xfrm>
            <a:off x="7975080" y="2577240"/>
            <a:ext cx="3934080" cy="286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lvl="1" indent="-285840">
              <a:lnSpc>
                <a:spcPct val="100000"/>
              </a:lnSpc>
              <a:buClr>
                <a:srgbClr val="1CADE4"/>
              </a:buClr>
              <a:buFont typeface="Wingdings" charset="2"/>
              <a:buChar char="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Arial"/>
              </a:rPr>
              <a:t>Identify outdated companies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marL="285840" lvl="1" indent="-285840">
              <a:lnSpc>
                <a:spcPct val="100000"/>
              </a:lnSpc>
              <a:buClr>
                <a:srgbClr val="1CADE4"/>
              </a:buClr>
              <a:buFont typeface="Wingdings" charset="2"/>
              <a:buChar char="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Arial"/>
              </a:rPr>
              <a:t>Create prioritization based on vertical, objectives, product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marL="285840" lvl="1" indent="-285840">
              <a:lnSpc>
                <a:spcPct val="100000"/>
              </a:lnSpc>
              <a:buClr>
                <a:srgbClr val="1CADE4"/>
              </a:buClr>
              <a:buFont typeface="Wingdings" charset="2"/>
              <a:buChar char="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Arial"/>
              </a:rPr>
              <a:t>Work with clients to identify “star profile” qualities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marL="285840" lvl="1" indent="-285840">
              <a:lnSpc>
                <a:spcPct val="100000"/>
              </a:lnSpc>
              <a:buClr>
                <a:srgbClr val="1CADE4"/>
              </a:buClr>
              <a:buFont typeface="Wingdings" charset="2"/>
              <a:buChar char="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Arial"/>
              </a:rPr>
              <a:t>Create intent signal recommendation list for account monitoring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marL="285840" lvl="1" indent="-285840">
              <a:lnSpc>
                <a:spcPct val="100000"/>
              </a:lnSpc>
              <a:buClr>
                <a:srgbClr val="1CADE4"/>
              </a:buClr>
              <a:buFont typeface="Wingdings" charset="2"/>
              <a:buChar char="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  <a:ea typeface="Arial"/>
              </a:rPr>
              <a:t>Activation priority given to surging target accounts 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marL="285840" lvl="1" indent="-285840">
              <a:lnSpc>
                <a:spcPct val="100000"/>
              </a:lnSpc>
              <a:buClr>
                <a:srgbClr val="1CADE4"/>
              </a:buClr>
              <a:buFont typeface="Wingdings" charset="2"/>
              <a:buChar char=""/>
            </a:pPr>
            <a:r>
              <a:rPr lang="en-US" sz="1400" b="1" strike="noStrike" spc="-1">
                <a:solidFill>
                  <a:schemeClr val="accent1"/>
                </a:solidFill>
                <a:latin typeface="Arial"/>
                <a:ea typeface="Arial"/>
              </a:rPr>
              <a:t>Target account list continuously audited &amp; refreshed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3" name="Google Shape;360;p18" descr="A black background with green and orange letters&#10;&#10;Description automatically generated"/>
          <p:cNvPicPr/>
          <p:nvPr/>
        </p:nvPicPr>
        <p:blipFill>
          <a:blip r:embed="rId2"/>
          <a:srcRect t="33622" r="3244" b="30087"/>
          <a:stretch/>
        </p:blipFill>
        <p:spPr>
          <a:xfrm>
            <a:off x="134640" y="6255360"/>
            <a:ext cx="1162080" cy="435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924480" y="539640"/>
            <a:ext cx="10884600" cy="1236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SG" sz="2800" b="1" strike="noStrike" cap="all" spc="97">
                <a:solidFill>
                  <a:schemeClr val="dk2"/>
                </a:solidFill>
                <a:latin typeface="Poppins"/>
              </a:rPr>
              <a:t>Unlock the Greatest Value with a Full Funnel Always On Approach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TextBox 3"/>
          <p:cNvSpPr/>
          <p:nvPr/>
        </p:nvSpPr>
        <p:spPr>
          <a:xfrm>
            <a:off x="1349280" y="3657600"/>
            <a:ext cx="2958120" cy="73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SG" sz="1400" b="1" strike="noStrike" spc="-1">
                <a:solidFill>
                  <a:srgbClr val="000000"/>
                </a:solidFill>
                <a:latin typeface="Arial"/>
                <a:ea typeface="Arial"/>
              </a:rPr>
              <a:t>Single Channel Lead Generation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SG" sz="1400" b="1" strike="noStrike" spc="-1">
                <a:solidFill>
                  <a:srgbClr val="000000"/>
                </a:solidFill>
                <a:latin typeface="Arial"/>
                <a:ea typeface="Arial"/>
              </a:rPr>
              <a:t>ABM Content Syndication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TextBox 5"/>
          <p:cNvSpPr/>
          <p:nvPr/>
        </p:nvSpPr>
        <p:spPr>
          <a:xfrm>
            <a:off x="1386360" y="5548320"/>
            <a:ext cx="30751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SG" sz="1400" b="0" strike="noStrike" spc="-1">
                <a:solidFill>
                  <a:srgbClr val="000000"/>
                </a:solidFill>
                <a:latin typeface="Arial"/>
                <a:ea typeface="Arial"/>
              </a:rPr>
              <a:t>Targeting decision makers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SG" sz="1400" b="0" strike="noStrike" spc="-1">
                <a:solidFill>
                  <a:srgbClr val="000000"/>
                </a:solidFill>
                <a:latin typeface="Arial"/>
                <a:ea typeface="Arial"/>
              </a:rPr>
              <a:t>Siloed channels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17" name="Straight Connector 7"/>
          <p:cNvCxnSpPr/>
          <p:nvPr/>
        </p:nvCxnSpPr>
        <p:spPr>
          <a:xfrm>
            <a:off x="1229040" y="3791520"/>
            <a:ext cx="360" cy="2743560"/>
          </a:xfrm>
          <a:prstGeom prst="straightConnector1">
            <a:avLst/>
          </a:prstGeom>
          <a:ln w="12700">
            <a:solidFill>
              <a:srgbClr val="1CADE4"/>
            </a:solidFill>
            <a:prstDash val="dash"/>
            <a:round/>
          </a:ln>
        </p:spPr>
      </p:cxnSp>
      <p:cxnSp>
        <p:nvCxnSpPr>
          <p:cNvPr id="118" name="Straight Connector 8"/>
          <p:cNvCxnSpPr/>
          <p:nvPr/>
        </p:nvCxnSpPr>
        <p:spPr>
          <a:xfrm>
            <a:off x="5549760" y="3003480"/>
            <a:ext cx="360" cy="3434760"/>
          </a:xfrm>
          <a:prstGeom prst="straightConnector1">
            <a:avLst/>
          </a:prstGeom>
          <a:ln w="12700">
            <a:solidFill>
              <a:srgbClr val="1CADE4"/>
            </a:solidFill>
            <a:prstDash val="dash"/>
            <a:round/>
          </a:ln>
        </p:spPr>
      </p:cxnSp>
      <p:sp>
        <p:nvSpPr>
          <p:cNvPr id="119" name="TextBox 11"/>
          <p:cNvSpPr/>
          <p:nvPr/>
        </p:nvSpPr>
        <p:spPr>
          <a:xfrm>
            <a:off x="5868720" y="2966400"/>
            <a:ext cx="2592360" cy="73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SG" sz="1400" b="1" strike="noStrike" spc="-1">
                <a:solidFill>
                  <a:srgbClr val="000000"/>
                </a:solidFill>
                <a:latin typeface="Arial"/>
                <a:ea typeface="Arial"/>
              </a:rPr>
              <a:t>Full-Funnel - Engagement across every stage of the sales cycle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TextBox 13"/>
          <p:cNvSpPr/>
          <p:nvPr/>
        </p:nvSpPr>
        <p:spPr>
          <a:xfrm>
            <a:off x="5865120" y="5025240"/>
            <a:ext cx="22352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SG" sz="1400" b="0" strike="noStrike" spc="-1">
                <a:solidFill>
                  <a:srgbClr val="000000"/>
                </a:solidFill>
                <a:latin typeface="Arial"/>
                <a:ea typeface="Arial"/>
              </a:rPr>
              <a:t>Target buying committees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SG" sz="1400" b="0" strike="noStrike" spc="-1">
                <a:solidFill>
                  <a:srgbClr val="000000"/>
                </a:solidFill>
                <a:latin typeface="Arial"/>
                <a:ea typeface="Arial"/>
              </a:rPr>
              <a:t>Personalized journeys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TextBox 15"/>
          <p:cNvSpPr/>
          <p:nvPr/>
        </p:nvSpPr>
        <p:spPr>
          <a:xfrm>
            <a:off x="5865120" y="5815800"/>
            <a:ext cx="281988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SG" sz="1400" b="0" strike="noStrike" spc="-1">
                <a:solidFill>
                  <a:srgbClr val="000000"/>
                </a:solidFill>
                <a:latin typeface="Arial"/>
                <a:ea typeface="Arial"/>
              </a:rPr>
              <a:t>KPI: Pipeline creation, Average deal Size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TextBox 17"/>
          <p:cNvSpPr/>
          <p:nvPr/>
        </p:nvSpPr>
        <p:spPr>
          <a:xfrm>
            <a:off x="1413000" y="6212160"/>
            <a:ext cx="13507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SG" sz="1400" b="0" strike="noStrike" spc="-1">
                <a:solidFill>
                  <a:srgbClr val="000000"/>
                </a:solidFill>
                <a:latin typeface="Arial"/>
                <a:ea typeface="Arial"/>
              </a:rPr>
              <a:t>KPI: Leads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3" name="Straight Connector 18"/>
          <p:cNvCxnSpPr/>
          <p:nvPr/>
        </p:nvCxnSpPr>
        <p:spPr>
          <a:xfrm>
            <a:off x="9423720" y="1875240"/>
            <a:ext cx="360" cy="4464000"/>
          </a:xfrm>
          <a:prstGeom prst="straightConnector1">
            <a:avLst/>
          </a:prstGeom>
          <a:ln w="12700">
            <a:solidFill>
              <a:srgbClr val="1CADE4"/>
            </a:solidFill>
            <a:prstDash val="dash"/>
            <a:round/>
          </a:ln>
        </p:spPr>
      </p:cxnSp>
      <p:sp>
        <p:nvSpPr>
          <p:cNvPr id="124" name="TextBox 21"/>
          <p:cNvSpPr/>
          <p:nvPr/>
        </p:nvSpPr>
        <p:spPr>
          <a:xfrm>
            <a:off x="9561240" y="1869120"/>
            <a:ext cx="2641680" cy="73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SG" sz="1400" b="1" strike="noStrike" spc="-1">
                <a:solidFill>
                  <a:srgbClr val="000000"/>
                </a:solidFill>
                <a:latin typeface="Arial"/>
                <a:ea typeface="Arial"/>
              </a:rPr>
              <a:t>Always On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SG" sz="1400" b="1" strike="noStrike" spc="-1">
                <a:solidFill>
                  <a:srgbClr val="000000"/>
                </a:solidFill>
                <a:latin typeface="Arial"/>
                <a:ea typeface="Arial"/>
              </a:rPr>
              <a:t>Continuous optimization of the customer journey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TextBox 23"/>
          <p:cNvSpPr/>
          <p:nvPr/>
        </p:nvSpPr>
        <p:spPr>
          <a:xfrm>
            <a:off x="9574560" y="3335760"/>
            <a:ext cx="2641680" cy="137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SG" sz="1400" b="0" strike="noStrike" spc="-1">
                <a:solidFill>
                  <a:srgbClr val="000000"/>
                </a:solidFill>
                <a:latin typeface="Arial"/>
                <a:ea typeface="Arial"/>
              </a:rPr>
              <a:t>Automated target account lists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SG" sz="1400" b="0" strike="noStrike" spc="-1">
                <a:solidFill>
                  <a:srgbClr val="000000"/>
                </a:solidFill>
                <a:latin typeface="Arial"/>
                <a:ea typeface="Arial"/>
              </a:rPr>
              <a:t>Automated campaign delivery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SG" sz="1400" b="0" strike="noStrike" spc="-1">
                <a:solidFill>
                  <a:srgbClr val="000000"/>
                </a:solidFill>
                <a:latin typeface="Arial"/>
                <a:ea typeface="Arial"/>
              </a:rPr>
              <a:t>KPI: Pipeline velocity, marketing ROI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Oval 24"/>
          <p:cNvSpPr/>
          <p:nvPr/>
        </p:nvSpPr>
        <p:spPr>
          <a:xfrm>
            <a:off x="1122840" y="3674880"/>
            <a:ext cx="220320" cy="222840"/>
          </a:xfrm>
          <a:prstGeom prst="ellipse">
            <a:avLst/>
          </a:prstGeom>
          <a:solidFill>
            <a:srgbClr val="1CADE4"/>
          </a:solidFill>
          <a:ln>
            <a:solidFill>
              <a:srgbClr val="0C4B63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SG" sz="1400" b="0" strike="noStrike" spc="-1">
              <a:solidFill>
                <a:schemeClr val="lt1"/>
              </a:solidFill>
              <a:latin typeface="Tw Cen MT"/>
              <a:ea typeface="Arial"/>
            </a:endParaRPr>
          </a:p>
        </p:txBody>
      </p:sp>
      <p:sp>
        <p:nvSpPr>
          <p:cNvPr id="127" name="Oval 25"/>
          <p:cNvSpPr/>
          <p:nvPr/>
        </p:nvSpPr>
        <p:spPr>
          <a:xfrm>
            <a:off x="5439600" y="2891880"/>
            <a:ext cx="220320" cy="222840"/>
          </a:xfrm>
          <a:prstGeom prst="ellipse">
            <a:avLst/>
          </a:prstGeom>
          <a:solidFill>
            <a:srgbClr val="1CADE4"/>
          </a:solidFill>
          <a:ln>
            <a:solidFill>
              <a:srgbClr val="0C4B63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SG" sz="1400" b="0" strike="noStrike" spc="-1">
              <a:solidFill>
                <a:schemeClr val="lt1"/>
              </a:solidFill>
              <a:latin typeface="Tw Cen MT"/>
              <a:ea typeface="Arial"/>
            </a:endParaRPr>
          </a:p>
        </p:txBody>
      </p:sp>
      <p:sp>
        <p:nvSpPr>
          <p:cNvPr id="128" name="Oval 26"/>
          <p:cNvSpPr/>
          <p:nvPr/>
        </p:nvSpPr>
        <p:spPr>
          <a:xfrm>
            <a:off x="9313560" y="1815840"/>
            <a:ext cx="220320" cy="222840"/>
          </a:xfrm>
          <a:prstGeom prst="ellipse">
            <a:avLst/>
          </a:prstGeom>
          <a:solidFill>
            <a:srgbClr val="1CADE4"/>
          </a:solidFill>
          <a:ln>
            <a:solidFill>
              <a:srgbClr val="0C4B63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SG" sz="1400" b="0" strike="noStrike" spc="-1">
              <a:solidFill>
                <a:schemeClr val="lt1"/>
              </a:solidFill>
              <a:latin typeface="Tw Cen MT"/>
              <a:ea typeface="Arial"/>
            </a:endParaRPr>
          </a:p>
        </p:txBody>
      </p:sp>
      <p:pic>
        <p:nvPicPr>
          <p:cNvPr id="129" name="Google Shape;360;p18" descr="A black background with green and orange letters&#10;&#10;Description automatically generated"/>
          <p:cNvPicPr/>
          <p:nvPr/>
        </p:nvPicPr>
        <p:blipFill>
          <a:blip r:embed="rId2"/>
          <a:srcRect t="33622" r="3244" b="30087"/>
          <a:stretch/>
        </p:blipFill>
        <p:spPr>
          <a:xfrm>
            <a:off x="134640" y="6255360"/>
            <a:ext cx="1162080" cy="435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758;p47"/>
          <p:cNvSpPr/>
          <p:nvPr/>
        </p:nvSpPr>
        <p:spPr>
          <a:xfrm>
            <a:off x="1440" y="0"/>
            <a:ext cx="6094080" cy="306936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31" name="Google Shape;1759;p47"/>
          <p:cNvSpPr/>
          <p:nvPr/>
        </p:nvSpPr>
        <p:spPr>
          <a:xfrm>
            <a:off x="6095880" y="0"/>
            <a:ext cx="6094080" cy="3069360"/>
          </a:xfrm>
          <a:prstGeom prst="rect">
            <a:avLst/>
          </a:prstGeom>
          <a:solidFill>
            <a:srgbClr val="9CC2E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32" name="Google Shape;1760;p47"/>
          <p:cNvSpPr/>
          <p:nvPr/>
        </p:nvSpPr>
        <p:spPr>
          <a:xfrm>
            <a:off x="1440" y="3069720"/>
            <a:ext cx="4064040" cy="3787920"/>
          </a:xfrm>
          <a:prstGeom prst="rect">
            <a:avLst/>
          </a:prstGeom>
          <a:solidFill>
            <a:srgbClr val="9CC2E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33" name="Google Shape;1761;p47"/>
          <p:cNvSpPr/>
          <p:nvPr/>
        </p:nvSpPr>
        <p:spPr>
          <a:xfrm>
            <a:off x="4061520" y="3069720"/>
            <a:ext cx="4064040" cy="3787920"/>
          </a:xfrm>
          <a:prstGeom prst="rect">
            <a:avLst/>
          </a:prstGeom>
          <a:solidFill>
            <a:srgbClr val="2E75B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5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34" name="Google Shape;1762;p47"/>
          <p:cNvSpPr/>
          <p:nvPr/>
        </p:nvSpPr>
        <p:spPr>
          <a:xfrm>
            <a:off x="8120160" y="3069720"/>
            <a:ext cx="4088160" cy="378792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35" name="Google Shape;1763;p47"/>
          <p:cNvSpPr/>
          <p:nvPr/>
        </p:nvSpPr>
        <p:spPr>
          <a:xfrm>
            <a:off x="6002280" y="1299600"/>
            <a:ext cx="737280" cy="469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36" name="Google Shape;1764;p47"/>
          <p:cNvSpPr/>
          <p:nvPr/>
        </p:nvSpPr>
        <p:spPr>
          <a:xfrm>
            <a:off x="3339360" y="4728600"/>
            <a:ext cx="737280" cy="4698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1E4E7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37" name="Google Shape;1765;p47"/>
          <p:cNvSpPr/>
          <p:nvPr/>
        </p:nvSpPr>
        <p:spPr>
          <a:xfrm>
            <a:off x="7393320" y="4728600"/>
            <a:ext cx="737280" cy="4698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38" name="Google Shape;1766;p47"/>
          <p:cNvSpPr/>
          <p:nvPr/>
        </p:nvSpPr>
        <p:spPr>
          <a:xfrm>
            <a:off x="9925200" y="3069720"/>
            <a:ext cx="470520" cy="7358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CC2E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39" name="Google Shape;1767;p47"/>
          <p:cNvSpPr/>
          <p:nvPr/>
        </p:nvSpPr>
        <p:spPr>
          <a:xfrm>
            <a:off x="1800720" y="2333520"/>
            <a:ext cx="470520" cy="73584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CC2E5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40" name="Google Shape;1768;p47"/>
          <p:cNvSpPr/>
          <p:nvPr/>
        </p:nvSpPr>
        <p:spPr>
          <a:xfrm>
            <a:off x="762120" y="864360"/>
            <a:ext cx="548280" cy="548280"/>
          </a:xfrm>
          <a:prstGeom prst="ellipse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41" name="Google Shape;1769;p47"/>
          <p:cNvSpPr/>
          <p:nvPr/>
        </p:nvSpPr>
        <p:spPr>
          <a:xfrm>
            <a:off x="905400" y="971280"/>
            <a:ext cx="261360" cy="33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2E75B5"/>
                </a:solidFill>
                <a:latin typeface="Poppins"/>
                <a:ea typeface="Poppins"/>
              </a:rPr>
              <a:t>1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Google Shape;1770;p47"/>
          <p:cNvSpPr/>
          <p:nvPr/>
        </p:nvSpPr>
        <p:spPr>
          <a:xfrm>
            <a:off x="6915240" y="864360"/>
            <a:ext cx="548280" cy="548280"/>
          </a:xfrm>
          <a:prstGeom prst="ellipse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43" name="Google Shape;1771;p47"/>
          <p:cNvSpPr/>
          <p:nvPr/>
        </p:nvSpPr>
        <p:spPr>
          <a:xfrm>
            <a:off x="7038720" y="971280"/>
            <a:ext cx="301320" cy="33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2E75B5"/>
                </a:solidFill>
                <a:latin typeface="Poppins"/>
                <a:ea typeface="Poppins"/>
              </a:rPr>
              <a:t>2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Google Shape;1772;p47"/>
          <p:cNvSpPr/>
          <p:nvPr/>
        </p:nvSpPr>
        <p:spPr>
          <a:xfrm>
            <a:off x="1480320" y="976320"/>
            <a:ext cx="193788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lt1"/>
                </a:solidFill>
                <a:latin typeface="Poppins"/>
                <a:ea typeface="Poppins"/>
              </a:rPr>
              <a:t>B2B DATA ACCESS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Google Shape;1773;p47"/>
          <p:cNvSpPr/>
          <p:nvPr/>
        </p:nvSpPr>
        <p:spPr>
          <a:xfrm>
            <a:off x="7633440" y="976320"/>
            <a:ext cx="301212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lt1"/>
                </a:solidFill>
                <a:latin typeface="Poppins"/>
                <a:ea typeface="Poppins"/>
              </a:rPr>
              <a:t>MULTI-CHANNEL CAMPAIGNS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Google Shape;1774;p47"/>
          <p:cNvSpPr/>
          <p:nvPr/>
        </p:nvSpPr>
        <p:spPr>
          <a:xfrm>
            <a:off x="762120" y="1692000"/>
            <a:ext cx="4514400" cy="48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22680" rIns="45720" bIns="22680" anchor="t">
            <a:spAutoFit/>
          </a:bodyPr>
          <a:lstStyle/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chemeClr val="lt1"/>
                </a:solidFill>
                <a:latin typeface="Poppins"/>
                <a:ea typeface="Poppins"/>
              </a:rPr>
              <a:t>You get access to 23+ million B2B buyers spanning across multiple industries.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Google Shape;1775;p47"/>
          <p:cNvSpPr/>
          <p:nvPr/>
        </p:nvSpPr>
        <p:spPr>
          <a:xfrm>
            <a:off x="6932520" y="1692000"/>
            <a:ext cx="4497120" cy="48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22680" rIns="45720" bIns="22680" anchor="t">
            <a:spAutoFit/>
          </a:bodyPr>
          <a:lstStyle/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chemeClr val="lt1"/>
                </a:solidFill>
                <a:latin typeface="Poppins"/>
                <a:ea typeface="Poppins"/>
              </a:rPr>
              <a:t>We use a Multi-channel Approach and Multilingual Outreach with timely &amp; well-paced leads.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Google Shape;1776;p47"/>
          <p:cNvSpPr/>
          <p:nvPr/>
        </p:nvSpPr>
        <p:spPr>
          <a:xfrm>
            <a:off x="762120" y="4129200"/>
            <a:ext cx="548280" cy="548280"/>
          </a:xfrm>
          <a:prstGeom prst="ellipse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49" name="Google Shape;1777;p47"/>
          <p:cNvSpPr/>
          <p:nvPr/>
        </p:nvSpPr>
        <p:spPr>
          <a:xfrm>
            <a:off x="877320" y="4236120"/>
            <a:ext cx="317520" cy="33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2E75B5"/>
                </a:solidFill>
                <a:latin typeface="Poppins"/>
                <a:ea typeface="Poppins"/>
              </a:rPr>
              <a:t>5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Google Shape;1778;p47"/>
          <p:cNvSpPr/>
          <p:nvPr/>
        </p:nvSpPr>
        <p:spPr>
          <a:xfrm>
            <a:off x="4552200" y="4129200"/>
            <a:ext cx="548280" cy="548280"/>
          </a:xfrm>
          <a:prstGeom prst="ellipse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51" name="Google Shape;1779;p47"/>
          <p:cNvSpPr/>
          <p:nvPr/>
        </p:nvSpPr>
        <p:spPr>
          <a:xfrm>
            <a:off x="4664520" y="4236120"/>
            <a:ext cx="323640" cy="33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2E75B5"/>
                </a:solidFill>
                <a:latin typeface="Poppins"/>
                <a:ea typeface="Poppins"/>
              </a:rPr>
              <a:t>4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Google Shape;1780;p47"/>
          <p:cNvSpPr/>
          <p:nvPr/>
        </p:nvSpPr>
        <p:spPr>
          <a:xfrm>
            <a:off x="8782920" y="4129200"/>
            <a:ext cx="548280" cy="548280"/>
          </a:xfrm>
          <a:prstGeom prst="ellipse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7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53" name="Google Shape;1781;p47"/>
          <p:cNvSpPr/>
          <p:nvPr/>
        </p:nvSpPr>
        <p:spPr>
          <a:xfrm>
            <a:off x="8903160" y="4236120"/>
            <a:ext cx="307800" cy="33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2E75B5"/>
                </a:solidFill>
                <a:latin typeface="Poppins"/>
                <a:ea typeface="Poppins"/>
              </a:rPr>
              <a:t>3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Google Shape;1782;p47"/>
          <p:cNvSpPr/>
          <p:nvPr/>
        </p:nvSpPr>
        <p:spPr>
          <a:xfrm>
            <a:off x="9497520" y="4243680"/>
            <a:ext cx="192348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lt1"/>
                </a:solidFill>
                <a:latin typeface="Poppins"/>
                <a:ea typeface="Poppins"/>
              </a:rPr>
              <a:t>RIGHT PROSPECTS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Google Shape;1783;p47"/>
          <p:cNvSpPr/>
          <p:nvPr/>
        </p:nvSpPr>
        <p:spPr>
          <a:xfrm>
            <a:off x="5250240" y="4243680"/>
            <a:ext cx="165096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lt1"/>
                </a:solidFill>
                <a:latin typeface="Poppins"/>
                <a:ea typeface="Poppins"/>
              </a:rPr>
              <a:t>VERIFIED LEADS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Google Shape;1784;p47"/>
          <p:cNvSpPr/>
          <p:nvPr/>
        </p:nvSpPr>
        <p:spPr>
          <a:xfrm>
            <a:off x="1397520" y="4243680"/>
            <a:ext cx="255996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lt1"/>
                </a:solidFill>
                <a:latin typeface="Poppins"/>
                <a:ea typeface="Poppins"/>
              </a:rPr>
              <a:t>EMBEDDED INTELLIGENCE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Google Shape;1785;p47"/>
          <p:cNvSpPr/>
          <p:nvPr/>
        </p:nvSpPr>
        <p:spPr>
          <a:xfrm>
            <a:off x="8765280" y="4947480"/>
            <a:ext cx="3057840" cy="70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22680" rIns="45720" bIns="22680" anchor="t">
            <a:spAutoFit/>
          </a:bodyPr>
          <a:lstStyle/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chemeClr val="lt1"/>
                </a:solidFill>
                <a:latin typeface="Poppins"/>
                <a:ea typeface="Poppins"/>
              </a:rPr>
              <a:t>We make the best use of Intent Data so that you can reach out to the right prospect at the right time.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Google Shape;1786;p47"/>
          <p:cNvSpPr/>
          <p:nvPr/>
        </p:nvSpPr>
        <p:spPr>
          <a:xfrm>
            <a:off x="4552200" y="4947480"/>
            <a:ext cx="2539440" cy="1141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22680" rIns="45720" bIns="22680" anchor="t">
            <a:spAutoFit/>
          </a:bodyPr>
          <a:lstStyle/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chemeClr val="lt1"/>
                </a:solidFill>
                <a:latin typeface="Poppins"/>
                <a:ea typeface="Poppins"/>
              </a:rPr>
              <a:t>We provide you with Sales &amp; Marketing Ready Leads; each qualified lead arrives at your Sales Team with proper intent or decision to buy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Google Shape;1787;p47"/>
          <p:cNvSpPr/>
          <p:nvPr/>
        </p:nvSpPr>
        <p:spPr>
          <a:xfrm>
            <a:off x="762840" y="4947480"/>
            <a:ext cx="2681280" cy="57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22680" rIns="45720" bIns="22680" anchor="t">
            <a:spAutoFit/>
          </a:bodyPr>
          <a:lstStyle/>
          <a:p>
            <a:pPr>
              <a:lnSpc>
                <a:spcPct val="145000"/>
              </a:lnSpc>
              <a:tabLst>
                <a:tab pos="0" algn="l"/>
              </a:tabLst>
            </a:pPr>
            <a:r>
              <a:rPr lang="en-US" sz="1200" b="0" strike="noStrike" spc="-1">
                <a:solidFill>
                  <a:schemeClr val="lt1"/>
                </a:solidFill>
                <a:latin typeface="Poppins"/>
                <a:ea typeface="Poppins"/>
              </a:rPr>
              <a:t>Dynamic segmentations with multi lead scoring 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0" name="Google Shape;360;p18" descr="A black background with green and orange letters&#10;&#10;Description automatically generated"/>
          <p:cNvPicPr/>
          <p:nvPr/>
        </p:nvPicPr>
        <p:blipFill>
          <a:blip r:embed="rId2"/>
          <a:srcRect t="33622" r="3244" b="30087"/>
          <a:stretch/>
        </p:blipFill>
        <p:spPr>
          <a:xfrm>
            <a:off x="134640" y="6255360"/>
            <a:ext cx="1162080" cy="435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088;p32"/>
          <p:cNvGrpSpPr/>
          <p:nvPr/>
        </p:nvGrpSpPr>
        <p:grpSpPr>
          <a:xfrm>
            <a:off x="4551840" y="4896000"/>
            <a:ext cx="6951600" cy="1384560"/>
            <a:chOff x="4551840" y="4896000"/>
            <a:chExt cx="6951600" cy="1384560"/>
          </a:xfrm>
        </p:grpSpPr>
        <p:sp>
          <p:nvSpPr>
            <p:cNvPr id="162" name="Google Shape;1089;p32"/>
            <p:cNvSpPr/>
            <p:nvPr/>
          </p:nvSpPr>
          <p:spPr>
            <a:xfrm>
              <a:off x="4551840" y="5025600"/>
              <a:ext cx="2042280" cy="8305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200" b="0" strike="noStrike" spc="-1">
                  <a:solidFill>
                    <a:srgbClr val="798DA8"/>
                  </a:solidFill>
                  <a:latin typeface="Poppins"/>
                  <a:ea typeface="Poppins"/>
                </a:rPr>
                <a:t>Potential customer expressing interest, a valuable opportunity for conversion.</a:t>
              </a:r>
              <a:endParaRPr lang="en-US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3" name="Google Shape;1091;p32"/>
            <p:cNvSpPr/>
            <p:nvPr/>
          </p:nvSpPr>
          <p:spPr>
            <a:xfrm>
              <a:off x="7140240" y="4896000"/>
              <a:ext cx="2073600" cy="1384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200" b="1" strike="noStrike" spc="-1">
                  <a:solidFill>
                    <a:srgbClr val="798DA8"/>
                  </a:solidFill>
                  <a:latin typeface="Poppins"/>
                  <a:ea typeface="Poppins"/>
                </a:rPr>
                <a:t>Conversion into Qualified Prospect:</a:t>
              </a:r>
              <a:endParaRPr lang="en-US" sz="12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200" b="0" strike="noStrike" spc="-1">
                  <a:solidFill>
                    <a:srgbClr val="798DA8"/>
                  </a:solidFill>
                  <a:latin typeface="Poppins"/>
                  <a:ea typeface="Poppins"/>
                </a:rPr>
                <a:t>Converting leads into potential customers through effective nurturing and engagement.</a:t>
              </a:r>
              <a:endParaRPr lang="en-US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4" name="Google Shape;1092;p32"/>
            <p:cNvSpPr/>
            <p:nvPr/>
          </p:nvSpPr>
          <p:spPr>
            <a:xfrm>
              <a:off x="9461160" y="4896000"/>
              <a:ext cx="2042280" cy="1199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1200" b="0" strike="noStrike" spc="-1">
                  <a:solidFill>
                    <a:srgbClr val="798DA8"/>
                  </a:solidFill>
                  <a:latin typeface="Poppins"/>
                  <a:ea typeface="Poppins"/>
                </a:rPr>
                <a:t>After Lead Collection, Customers seek Opportunity, secure Appointments, and drive Demand Generation.</a:t>
              </a:r>
              <a:endParaRPr lang="en-US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65" name="Google Shape;1100;p32"/>
          <p:cNvSpPr/>
          <p:nvPr/>
        </p:nvSpPr>
        <p:spPr>
          <a:xfrm>
            <a:off x="3714480" y="3971520"/>
            <a:ext cx="759960" cy="335520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A5A5A5">
                  <a:alpha val="0"/>
                </a:srgbClr>
              </a:gs>
              <a:gs pos="100000">
                <a:srgbClr val="A5A5A5"/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66" name="Google Shape;1101;p32"/>
          <p:cNvSpPr/>
          <p:nvPr/>
        </p:nvSpPr>
        <p:spPr>
          <a:xfrm>
            <a:off x="6492960" y="3958920"/>
            <a:ext cx="399960" cy="348120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A5A5A5">
                  <a:alpha val="0"/>
                </a:srgbClr>
              </a:gs>
              <a:gs pos="100000">
                <a:srgbClr val="A5A5A5"/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67" name="Google Shape;1103;p32"/>
          <p:cNvSpPr/>
          <p:nvPr/>
        </p:nvSpPr>
        <p:spPr>
          <a:xfrm>
            <a:off x="8910000" y="3958920"/>
            <a:ext cx="399960" cy="348120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A5A5A5">
                  <a:alpha val="0"/>
                </a:srgbClr>
              </a:gs>
              <a:gs pos="100000">
                <a:srgbClr val="A5A5A5"/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lt1"/>
              </a:solidFill>
              <a:latin typeface="Poppins"/>
              <a:ea typeface="Poppins"/>
            </a:endParaRPr>
          </a:p>
        </p:txBody>
      </p:sp>
      <p:sp>
        <p:nvSpPr>
          <p:cNvPr id="168" name="Google Shape;1106;p32"/>
          <p:cNvSpPr/>
          <p:nvPr/>
        </p:nvSpPr>
        <p:spPr>
          <a:xfrm>
            <a:off x="9413640" y="2435400"/>
            <a:ext cx="1714680" cy="2237040"/>
          </a:xfrm>
          <a:prstGeom prst="roundRect">
            <a:avLst>
              <a:gd name="adj" fmla="val 6488"/>
            </a:avLst>
          </a:prstGeom>
          <a:solidFill>
            <a:schemeClr val="lt1"/>
          </a:solidFill>
          <a:ln w="25400">
            <a:solidFill>
              <a:srgbClr val="1CADE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400" b="0" strike="noStrike" spc="-1">
              <a:solidFill>
                <a:srgbClr val="FFFFFF"/>
              </a:solidFill>
              <a:latin typeface="Poppins"/>
              <a:ea typeface="Poppins"/>
            </a:endParaRPr>
          </a:p>
        </p:txBody>
      </p:sp>
      <p:sp>
        <p:nvSpPr>
          <p:cNvPr id="169" name="Google Shape;1107;p32"/>
          <p:cNvSpPr/>
          <p:nvPr/>
        </p:nvSpPr>
        <p:spPr>
          <a:xfrm>
            <a:off x="9461160" y="3973320"/>
            <a:ext cx="162000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dk2"/>
                </a:solidFill>
                <a:latin typeface="Poppins"/>
                <a:ea typeface="Poppins"/>
              </a:rPr>
              <a:t>Customer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0" name="Google Shape;1109;p32"/>
          <p:cNvGrpSpPr/>
          <p:nvPr/>
        </p:nvGrpSpPr>
        <p:grpSpPr>
          <a:xfrm>
            <a:off x="9660960" y="2604960"/>
            <a:ext cx="1219680" cy="1200240"/>
            <a:chOff x="9660960" y="2604960"/>
            <a:chExt cx="1219680" cy="1200240"/>
          </a:xfrm>
        </p:grpSpPr>
        <p:grpSp>
          <p:nvGrpSpPr>
            <p:cNvPr id="171" name="Google Shape;1110;p32"/>
            <p:cNvGrpSpPr/>
            <p:nvPr/>
          </p:nvGrpSpPr>
          <p:grpSpPr>
            <a:xfrm>
              <a:off x="9741240" y="2683800"/>
              <a:ext cx="1059480" cy="1042200"/>
              <a:chOff x="9741240" y="2683800"/>
              <a:chExt cx="1059480" cy="1042200"/>
            </a:xfrm>
          </p:grpSpPr>
          <p:sp>
            <p:nvSpPr>
              <p:cNvPr id="172" name="Google Shape;1111;p32"/>
              <p:cNvSpPr/>
              <p:nvPr/>
            </p:nvSpPr>
            <p:spPr>
              <a:xfrm>
                <a:off x="9741240" y="2683800"/>
                <a:ext cx="1059480" cy="1042200"/>
              </a:xfrm>
              <a:prstGeom prst="ellipse">
                <a:avLst/>
              </a:prstGeom>
              <a:solidFill>
                <a:schemeClr val="accent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ctr">
                <a:noAutofit/>
              </a:bodyPr>
              <a:lstStyle/>
              <a:p>
                <a:pPr algn="ctr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lt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173" name="Google Shape;1112;p32"/>
              <p:cNvSpPr/>
              <p:nvPr/>
            </p:nvSpPr>
            <p:spPr>
              <a:xfrm>
                <a:off x="9779760" y="2728440"/>
                <a:ext cx="856080" cy="842760"/>
              </a:xfrm>
              <a:custGeom>
                <a:avLst/>
                <a:gdLst>
                  <a:gd name="textAreaLeft" fmla="*/ 0 w 856080"/>
                  <a:gd name="textAreaRight" fmla="*/ 856440 w 856080"/>
                  <a:gd name="textAreaTop" fmla="*/ 0 h 842760"/>
                  <a:gd name="textAreaBottom" fmla="*/ 843120 h 842760"/>
                </a:gdLst>
                <a:ahLst/>
                <a:cxnLst/>
                <a:rect l="textAreaLeft" t="textAreaTop" r="textAreaRight" b="textAreaBottom"/>
                <a:pathLst>
                  <a:path w="3937054" h="3939767">
                    <a:moveTo>
                      <a:pt x="2292532" y="0"/>
                    </a:moveTo>
                    <a:cubicBezTo>
                      <a:pt x="2925597" y="0"/>
                      <a:pt x="3498730" y="256601"/>
                      <a:pt x="3913597" y="671467"/>
                    </a:cubicBezTo>
                    <a:lnTo>
                      <a:pt x="3937054" y="697277"/>
                    </a:lnTo>
                    <a:lnTo>
                      <a:pt x="3803046" y="575482"/>
                    </a:lnTo>
                    <a:cubicBezTo>
                      <a:pt x="3406762" y="248439"/>
                      <a:pt x="2898715" y="51979"/>
                      <a:pt x="2344783" y="51979"/>
                    </a:cubicBezTo>
                    <a:cubicBezTo>
                      <a:pt x="1078653" y="51979"/>
                      <a:pt x="52251" y="1078381"/>
                      <a:pt x="52251" y="2344511"/>
                    </a:cubicBezTo>
                    <a:cubicBezTo>
                      <a:pt x="52251" y="2898443"/>
                      <a:pt x="248711" y="3406490"/>
                      <a:pt x="575754" y="3802774"/>
                    </a:cubicBezTo>
                    <a:lnTo>
                      <a:pt x="700261" y="3939767"/>
                    </a:lnTo>
                    <a:lnTo>
                      <a:pt x="671467" y="3913597"/>
                    </a:lnTo>
                    <a:cubicBezTo>
                      <a:pt x="256601" y="3498730"/>
                      <a:pt x="0" y="2925597"/>
                      <a:pt x="0" y="2292532"/>
                    </a:cubicBezTo>
                    <a:cubicBezTo>
                      <a:pt x="0" y="1026402"/>
                      <a:pt x="1026402" y="0"/>
                      <a:pt x="2292532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2000">
                    <a:srgbClr val="FFFFFF"/>
                  </a:gs>
                  <a:gs pos="42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80000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ctr">
                <a:noAutofit/>
              </a:bodyPr>
              <a:lstStyle/>
              <a:p>
                <a:pPr algn="ctr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lt1"/>
                  </a:solidFill>
                  <a:latin typeface="Poppins"/>
                  <a:ea typeface="Poppins"/>
                </a:endParaRPr>
              </a:p>
            </p:txBody>
          </p:sp>
        </p:grpSp>
        <p:sp>
          <p:nvSpPr>
            <p:cNvPr id="174" name="Google Shape;1113;p32"/>
            <p:cNvSpPr/>
            <p:nvPr/>
          </p:nvSpPr>
          <p:spPr>
            <a:xfrm>
              <a:off x="9660960" y="2604960"/>
              <a:ext cx="1219680" cy="1200240"/>
            </a:xfrm>
            <a:prstGeom prst="donut">
              <a:avLst>
                <a:gd name="adj" fmla="val 1347"/>
              </a:avLst>
            </a:prstGeom>
            <a:solidFill>
              <a:srgbClr val="59595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Poppins"/>
                <a:ea typeface="Poppins"/>
              </a:endParaRPr>
            </a:p>
          </p:txBody>
        </p:sp>
      </p:grpSp>
      <p:grpSp>
        <p:nvGrpSpPr>
          <p:cNvPr id="175" name="Google Shape;1114;p32"/>
          <p:cNvGrpSpPr/>
          <p:nvPr/>
        </p:nvGrpSpPr>
        <p:grpSpPr>
          <a:xfrm>
            <a:off x="9883080" y="2993400"/>
            <a:ext cx="775800" cy="423360"/>
            <a:chOff x="9883080" y="2993400"/>
            <a:chExt cx="775800" cy="423360"/>
          </a:xfrm>
        </p:grpSpPr>
        <p:sp>
          <p:nvSpPr>
            <p:cNvPr id="176" name="Google Shape;1115;p32"/>
            <p:cNvSpPr/>
            <p:nvPr/>
          </p:nvSpPr>
          <p:spPr>
            <a:xfrm>
              <a:off x="10419120" y="3056760"/>
              <a:ext cx="239760" cy="360000"/>
            </a:xfrm>
            <a:custGeom>
              <a:avLst/>
              <a:gdLst>
                <a:gd name="textAreaLeft" fmla="*/ 0 w 239760"/>
                <a:gd name="textAreaRight" fmla="*/ 240120 w 239760"/>
                <a:gd name="textAreaTop" fmla="*/ 0 h 360000"/>
                <a:gd name="textAreaBottom" fmla="*/ 360360 h 360000"/>
              </a:gdLst>
              <a:ahLst/>
              <a:cxnLst/>
              <a:rect l="textAreaLeft" t="textAreaTop" r="textAreaRight" b="textAreaBottom"/>
              <a:pathLst>
                <a:path w="1329" h="2036">
                  <a:moveTo>
                    <a:pt x="347" y="0"/>
                  </a:moveTo>
                  <a:lnTo>
                    <a:pt x="431" y="0"/>
                  </a:lnTo>
                  <a:lnTo>
                    <a:pt x="481" y="4"/>
                  </a:lnTo>
                  <a:lnTo>
                    <a:pt x="531" y="15"/>
                  </a:lnTo>
                  <a:lnTo>
                    <a:pt x="577" y="33"/>
                  </a:lnTo>
                  <a:lnTo>
                    <a:pt x="620" y="56"/>
                  </a:lnTo>
                  <a:lnTo>
                    <a:pt x="659" y="86"/>
                  </a:lnTo>
                  <a:lnTo>
                    <a:pt x="693" y="120"/>
                  </a:lnTo>
                  <a:lnTo>
                    <a:pt x="723" y="160"/>
                  </a:lnTo>
                  <a:lnTo>
                    <a:pt x="746" y="201"/>
                  </a:lnTo>
                  <a:lnTo>
                    <a:pt x="763" y="249"/>
                  </a:lnTo>
                  <a:lnTo>
                    <a:pt x="775" y="298"/>
                  </a:lnTo>
                  <a:lnTo>
                    <a:pt x="779" y="349"/>
                  </a:lnTo>
                  <a:lnTo>
                    <a:pt x="779" y="736"/>
                  </a:lnTo>
                  <a:lnTo>
                    <a:pt x="775" y="773"/>
                  </a:lnTo>
                  <a:lnTo>
                    <a:pt x="765" y="805"/>
                  </a:lnTo>
                  <a:lnTo>
                    <a:pt x="749" y="836"/>
                  </a:lnTo>
                  <a:lnTo>
                    <a:pt x="727" y="862"/>
                  </a:lnTo>
                  <a:lnTo>
                    <a:pt x="701" y="883"/>
                  </a:lnTo>
                  <a:lnTo>
                    <a:pt x="701" y="1255"/>
                  </a:lnTo>
                  <a:lnTo>
                    <a:pt x="702" y="1260"/>
                  </a:lnTo>
                  <a:lnTo>
                    <a:pt x="703" y="1266"/>
                  </a:lnTo>
                  <a:lnTo>
                    <a:pt x="707" y="1268"/>
                  </a:lnTo>
                  <a:lnTo>
                    <a:pt x="711" y="1271"/>
                  </a:lnTo>
                  <a:lnTo>
                    <a:pt x="726" y="1279"/>
                  </a:lnTo>
                  <a:lnTo>
                    <a:pt x="745" y="1289"/>
                  </a:lnTo>
                  <a:lnTo>
                    <a:pt x="770" y="1302"/>
                  </a:lnTo>
                  <a:lnTo>
                    <a:pt x="801" y="1318"/>
                  </a:lnTo>
                  <a:lnTo>
                    <a:pt x="835" y="1337"/>
                  </a:lnTo>
                  <a:lnTo>
                    <a:pt x="873" y="1360"/>
                  </a:lnTo>
                  <a:lnTo>
                    <a:pt x="915" y="1383"/>
                  </a:lnTo>
                  <a:lnTo>
                    <a:pt x="961" y="1411"/>
                  </a:lnTo>
                  <a:lnTo>
                    <a:pt x="1008" y="1441"/>
                  </a:lnTo>
                  <a:lnTo>
                    <a:pt x="1056" y="1473"/>
                  </a:lnTo>
                  <a:lnTo>
                    <a:pt x="1107" y="1507"/>
                  </a:lnTo>
                  <a:lnTo>
                    <a:pt x="1158" y="1544"/>
                  </a:lnTo>
                  <a:lnTo>
                    <a:pt x="1209" y="1583"/>
                  </a:lnTo>
                  <a:lnTo>
                    <a:pt x="1261" y="1625"/>
                  </a:lnTo>
                  <a:lnTo>
                    <a:pt x="1284" y="1647"/>
                  </a:lnTo>
                  <a:lnTo>
                    <a:pt x="1304" y="1675"/>
                  </a:lnTo>
                  <a:lnTo>
                    <a:pt x="1317" y="1705"/>
                  </a:lnTo>
                  <a:lnTo>
                    <a:pt x="1326" y="1736"/>
                  </a:lnTo>
                  <a:lnTo>
                    <a:pt x="1329" y="1769"/>
                  </a:lnTo>
                  <a:lnTo>
                    <a:pt x="1329" y="2036"/>
                  </a:lnTo>
                  <a:lnTo>
                    <a:pt x="438" y="2036"/>
                  </a:lnTo>
                  <a:lnTo>
                    <a:pt x="438" y="1723"/>
                  </a:lnTo>
                  <a:lnTo>
                    <a:pt x="436" y="1675"/>
                  </a:lnTo>
                  <a:lnTo>
                    <a:pt x="427" y="1628"/>
                  </a:lnTo>
                  <a:lnTo>
                    <a:pt x="412" y="1583"/>
                  </a:lnTo>
                  <a:lnTo>
                    <a:pt x="391" y="1540"/>
                  </a:lnTo>
                  <a:lnTo>
                    <a:pt x="367" y="1500"/>
                  </a:lnTo>
                  <a:lnTo>
                    <a:pt x="337" y="1463"/>
                  </a:lnTo>
                  <a:lnTo>
                    <a:pt x="301" y="1430"/>
                  </a:lnTo>
                  <a:lnTo>
                    <a:pt x="226" y="1370"/>
                  </a:lnTo>
                  <a:lnTo>
                    <a:pt x="150" y="1314"/>
                  </a:lnTo>
                  <a:lnTo>
                    <a:pt x="77" y="1262"/>
                  </a:lnTo>
                  <a:lnTo>
                    <a:pt x="77" y="1260"/>
                  </a:lnTo>
                  <a:lnTo>
                    <a:pt x="77" y="1258"/>
                  </a:lnTo>
                  <a:lnTo>
                    <a:pt x="77" y="1255"/>
                  </a:lnTo>
                  <a:lnTo>
                    <a:pt x="77" y="883"/>
                  </a:lnTo>
                  <a:lnTo>
                    <a:pt x="51" y="860"/>
                  </a:lnTo>
                  <a:lnTo>
                    <a:pt x="30" y="834"/>
                  </a:lnTo>
                  <a:lnTo>
                    <a:pt x="13" y="805"/>
                  </a:lnTo>
                  <a:lnTo>
                    <a:pt x="4" y="771"/>
                  </a:lnTo>
                  <a:lnTo>
                    <a:pt x="0" y="736"/>
                  </a:lnTo>
                  <a:lnTo>
                    <a:pt x="0" y="349"/>
                  </a:lnTo>
                  <a:lnTo>
                    <a:pt x="4" y="298"/>
                  </a:lnTo>
                  <a:lnTo>
                    <a:pt x="14" y="249"/>
                  </a:lnTo>
                  <a:lnTo>
                    <a:pt x="32" y="201"/>
                  </a:lnTo>
                  <a:lnTo>
                    <a:pt x="56" y="160"/>
                  </a:lnTo>
                  <a:lnTo>
                    <a:pt x="85" y="120"/>
                  </a:lnTo>
                  <a:lnTo>
                    <a:pt x="120" y="86"/>
                  </a:lnTo>
                  <a:lnTo>
                    <a:pt x="158" y="56"/>
                  </a:lnTo>
                  <a:lnTo>
                    <a:pt x="201" y="33"/>
                  </a:lnTo>
                  <a:lnTo>
                    <a:pt x="248" y="15"/>
                  </a:lnTo>
                  <a:lnTo>
                    <a:pt x="296" y="4"/>
                  </a:lnTo>
                  <a:lnTo>
                    <a:pt x="347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chemeClr val="dk1"/>
                </a:solidFill>
                <a:latin typeface="Poppins"/>
                <a:ea typeface="Poppins"/>
              </a:endParaRPr>
            </a:p>
          </p:txBody>
        </p:sp>
        <p:sp>
          <p:nvSpPr>
            <p:cNvPr id="177" name="Google Shape;1116;p32"/>
            <p:cNvSpPr/>
            <p:nvPr/>
          </p:nvSpPr>
          <p:spPr>
            <a:xfrm>
              <a:off x="10071720" y="2993400"/>
              <a:ext cx="398160" cy="423000"/>
            </a:xfrm>
            <a:custGeom>
              <a:avLst/>
              <a:gdLst>
                <a:gd name="textAreaLeft" fmla="*/ 0 w 398160"/>
                <a:gd name="textAreaRight" fmla="*/ 398520 w 398160"/>
                <a:gd name="textAreaTop" fmla="*/ 0 h 423000"/>
                <a:gd name="textAreaBottom" fmla="*/ 423360 h 423000"/>
              </a:gdLst>
              <a:ahLst/>
              <a:cxnLst/>
              <a:rect l="textAreaLeft" t="textAreaTop" r="textAreaRight" b="textAreaBottom"/>
              <a:pathLst>
                <a:path w="2210" h="2389">
                  <a:moveTo>
                    <a:pt x="1056" y="0"/>
                  </a:moveTo>
                  <a:lnTo>
                    <a:pt x="1154" y="0"/>
                  </a:lnTo>
                  <a:lnTo>
                    <a:pt x="1209" y="4"/>
                  </a:lnTo>
                  <a:lnTo>
                    <a:pt x="1263" y="14"/>
                  </a:lnTo>
                  <a:lnTo>
                    <a:pt x="1314" y="32"/>
                  </a:lnTo>
                  <a:lnTo>
                    <a:pt x="1361" y="56"/>
                  </a:lnTo>
                  <a:lnTo>
                    <a:pt x="1404" y="85"/>
                  </a:lnTo>
                  <a:lnTo>
                    <a:pt x="1443" y="120"/>
                  </a:lnTo>
                  <a:lnTo>
                    <a:pt x="1478" y="159"/>
                  </a:lnTo>
                  <a:lnTo>
                    <a:pt x="1507" y="202"/>
                  </a:lnTo>
                  <a:lnTo>
                    <a:pt x="1530" y="251"/>
                  </a:lnTo>
                  <a:lnTo>
                    <a:pt x="1549" y="300"/>
                  </a:lnTo>
                  <a:lnTo>
                    <a:pt x="1559" y="354"/>
                  </a:lnTo>
                  <a:lnTo>
                    <a:pt x="1563" y="409"/>
                  </a:lnTo>
                  <a:lnTo>
                    <a:pt x="1563" y="865"/>
                  </a:lnTo>
                  <a:lnTo>
                    <a:pt x="1560" y="899"/>
                  </a:lnTo>
                  <a:lnTo>
                    <a:pt x="1551" y="932"/>
                  </a:lnTo>
                  <a:lnTo>
                    <a:pt x="1538" y="963"/>
                  </a:lnTo>
                  <a:lnTo>
                    <a:pt x="1520" y="990"/>
                  </a:lnTo>
                  <a:lnTo>
                    <a:pt x="1498" y="1014"/>
                  </a:lnTo>
                  <a:lnTo>
                    <a:pt x="1472" y="1035"/>
                  </a:lnTo>
                  <a:lnTo>
                    <a:pt x="1472" y="1474"/>
                  </a:lnTo>
                  <a:lnTo>
                    <a:pt x="1472" y="1479"/>
                  </a:lnTo>
                  <a:lnTo>
                    <a:pt x="1474" y="1485"/>
                  </a:lnTo>
                  <a:lnTo>
                    <a:pt x="1478" y="1489"/>
                  </a:lnTo>
                  <a:lnTo>
                    <a:pt x="1482" y="1492"/>
                  </a:lnTo>
                  <a:lnTo>
                    <a:pt x="1498" y="1500"/>
                  </a:lnTo>
                  <a:lnTo>
                    <a:pt x="1520" y="1511"/>
                  </a:lnTo>
                  <a:lnTo>
                    <a:pt x="1547" y="1525"/>
                  </a:lnTo>
                  <a:lnTo>
                    <a:pt x="1579" y="1542"/>
                  </a:lnTo>
                  <a:lnTo>
                    <a:pt x="1615" y="1562"/>
                  </a:lnTo>
                  <a:lnTo>
                    <a:pt x="1657" y="1585"/>
                  </a:lnTo>
                  <a:lnTo>
                    <a:pt x="1701" y="1611"/>
                  </a:lnTo>
                  <a:lnTo>
                    <a:pt x="1748" y="1640"/>
                  </a:lnTo>
                  <a:lnTo>
                    <a:pt x="1798" y="1670"/>
                  </a:lnTo>
                  <a:lnTo>
                    <a:pt x="1850" y="1704"/>
                  </a:lnTo>
                  <a:lnTo>
                    <a:pt x="1905" y="1741"/>
                  </a:lnTo>
                  <a:lnTo>
                    <a:pt x="1960" y="1779"/>
                  </a:lnTo>
                  <a:lnTo>
                    <a:pt x="2016" y="1819"/>
                  </a:lnTo>
                  <a:lnTo>
                    <a:pt x="2073" y="1862"/>
                  </a:lnTo>
                  <a:lnTo>
                    <a:pt x="2129" y="1908"/>
                  </a:lnTo>
                  <a:lnTo>
                    <a:pt x="2157" y="1936"/>
                  </a:lnTo>
                  <a:lnTo>
                    <a:pt x="2180" y="1967"/>
                  </a:lnTo>
                  <a:lnTo>
                    <a:pt x="2196" y="2001"/>
                  </a:lnTo>
                  <a:lnTo>
                    <a:pt x="2206" y="2039"/>
                  </a:lnTo>
                  <a:lnTo>
                    <a:pt x="2210" y="2077"/>
                  </a:lnTo>
                  <a:lnTo>
                    <a:pt x="2210" y="2389"/>
                  </a:lnTo>
                  <a:lnTo>
                    <a:pt x="0" y="2389"/>
                  </a:lnTo>
                  <a:lnTo>
                    <a:pt x="0" y="2077"/>
                  </a:lnTo>
                  <a:lnTo>
                    <a:pt x="4" y="2039"/>
                  </a:lnTo>
                  <a:lnTo>
                    <a:pt x="15" y="2001"/>
                  </a:lnTo>
                  <a:lnTo>
                    <a:pt x="30" y="1966"/>
                  </a:lnTo>
                  <a:lnTo>
                    <a:pt x="52" y="1934"/>
                  </a:lnTo>
                  <a:lnTo>
                    <a:pt x="81" y="1907"/>
                  </a:lnTo>
                  <a:lnTo>
                    <a:pt x="137" y="1861"/>
                  </a:lnTo>
                  <a:lnTo>
                    <a:pt x="195" y="1818"/>
                  </a:lnTo>
                  <a:lnTo>
                    <a:pt x="251" y="1777"/>
                  </a:lnTo>
                  <a:lnTo>
                    <a:pt x="306" y="1740"/>
                  </a:lnTo>
                  <a:lnTo>
                    <a:pt x="361" y="1703"/>
                  </a:lnTo>
                  <a:lnTo>
                    <a:pt x="413" y="1669"/>
                  </a:lnTo>
                  <a:lnTo>
                    <a:pt x="464" y="1638"/>
                  </a:lnTo>
                  <a:lnTo>
                    <a:pt x="511" y="1610"/>
                  </a:lnTo>
                  <a:lnTo>
                    <a:pt x="555" y="1584"/>
                  </a:lnTo>
                  <a:lnTo>
                    <a:pt x="596" y="1560"/>
                  </a:lnTo>
                  <a:lnTo>
                    <a:pt x="632" y="1541"/>
                  </a:lnTo>
                  <a:lnTo>
                    <a:pt x="665" y="1524"/>
                  </a:lnTo>
                  <a:lnTo>
                    <a:pt x="691" y="1509"/>
                  </a:lnTo>
                  <a:lnTo>
                    <a:pt x="713" y="1499"/>
                  </a:lnTo>
                  <a:lnTo>
                    <a:pt x="729" y="1491"/>
                  </a:lnTo>
                  <a:lnTo>
                    <a:pt x="733" y="1489"/>
                  </a:lnTo>
                  <a:lnTo>
                    <a:pt x="737" y="1483"/>
                  </a:lnTo>
                  <a:lnTo>
                    <a:pt x="739" y="1478"/>
                  </a:lnTo>
                  <a:lnTo>
                    <a:pt x="739" y="1473"/>
                  </a:lnTo>
                  <a:lnTo>
                    <a:pt x="739" y="1034"/>
                  </a:lnTo>
                  <a:lnTo>
                    <a:pt x="713" y="1014"/>
                  </a:lnTo>
                  <a:lnTo>
                    <a:pt x="691" y="989"/>
                  </a:lnTo>
                  <a:lnTo>
                    <a:pt x="673" y="962"/>
                  </a:lnTo>
                  <a:lnTo>
                    <a:pt x="660" y="932"/>
                  </a:lnTo>
                  <a:lnTo>
                    <a:pt x="650" y="899"/>
                  </a:lnTo>
                  <a:lnTo>
                    <a:pt x="648" y="864"/>
                  </a:lnTo>
                  <a:lnTo>
                    <a:pt x="648" y="409"/>
                  </a:lnTo>
                  <a:lnTo>
                    <a:pt x="652" y="354"/>
                  </a:lnTo>
                  <a:lnTo>
                    <a:pt x="662" y="300"/>
                  </a:lnTo>
                  <a:lnTo>
                    <a:pt x="680" y="251"/>
                  </a:lnTo>
                  <a:lnTo>
                    <a:pt x="704" y="202"/>
                  </a:lnTo>
                  <a:lnTo>
                    <a:pt x="733" y="159"/>
                  </a:lnTo>
                  <a:lnTo>
                    <a:pt x="768" y="120"/>
                  </a:lnTo>
                  <a:lnTo>
                    <a:pt x="807" y="85"/>
                  </a:lnTo>
                  <a:lnTo>
                    <a:pt x="850" y="56"/>
                  </a:lnTo>
                  <a:lnTo>
                    <a:pt x="897" y="32"/>
                  </a:lnTo>
                  <a:lnTo>
                    <a:pt x="948" y="14"/>
                  </a:lnTo>
                  <a:lnTo>
                    <a:pt x="1002" y="4"/>
                  </a:lnTo>
                  <a:lnTo>
                    <a:pt x="1056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chemeClr val="dk1"/>
                </a:solidFill>
                <a:latin typeface="Poppins"/>
                <a:ea typeface="Poppins"/>
              </a:endParaRPr>
            </a:p>
          </p:txBody>
        </p:sp>
        <p:sp>
          <p:nvSpPr>
            <p:cNvPr id="178" name="Google Shape;1117;p32"/>
            <p:cNvSpPr/>
            <p:nvPr/>
          </p:nvSpPr>
          <p:spPr>
            <a:xfrm>
              <a:off x="9883080" y="3056760"/>
              <a:ext cx="239040" cy="360000"/>
            </a:xfrm>
            <a:custGeom>
              <a:avLst/>
              <a:gdLst>
                <a:gd name="textAreaLeft" fmla="*/ 0 w 239040"/>
                <a:gd name="textAreaRight" fmla="*/ 239400 w 239040"/>
                <a:gd name="textAreaTop" fmla="*/ 0 h 360000"/>
                <a:gd name="textAreaBottom" fmla="*/ 360360 h 360000"/>
              </a:gdLst>
              <a:ahLst/>
              <a:cxnLst/>
              <a:rect l="textAreaLeft" t="textAreaTop" r="textAreaRight" b="textAreaBottom"/>
              <a:pathLst>
                <a:path w="1329" h="2036">
                  <a:moveTo>
                    <a:pt x="898" y="0"/>
                  </a:moveTo>
                  <a:lnTo>
                    <a:pt x="980" y="0"/>
                  </a:lnTo>
                  <a:lnTo>
                    <a:pt x="1033" y="4"/>
                  </a:lnTo>
                  <a:lnTo>
                    <a:pt x="1081" y="15"/>
                  </a:lnTo>
                  <a:lnTo>
                    <a:pt x="1128" y="33"/>
                  </a:lnTo>
                  <a:lnTo>
                    <a:pt x="1171" y="56"/>
                  </a:lnTo>
                  <a:lnTo>
                    <a:pt x="1209" y="86"/>
                  </a:lnTo>
                  <a:lnTo>
                    <a:pt x="1244" y="120"/>
                  </a:lnTo>
                  <a:lnTo>
                    <a:pt x="1273" y="160"/>
                  </a:lnTo>
                  <a:lnTo>
                    <a:pt x="1296" y="201"/>
                  </a:lnTo>
                  <a:lnTo>
                    <a:pt x="1315" y="249"/>
                  </a:lnTo>
                  <a:lnTo>
                    <a:pt x="1325" y="298"/>
                  </a:lnTo>
                  <a:lnTo>
                    <a:pt x="1329" y="349"/>
                  </a:lnTo>
                  <a:lnTo>
                    <a:pt x="1329" y="736"/>
                  </a:lnTo>
                  <a:lnTo>
                    <a:pt x="1325" y="773"/>
                  </a:lnTo>
                  <a:lnTo>
                    <a:pt x="1316" y="805"/>
                  </a:lnTo>
                  <a:lnTo>
                    <a:pt x="1299" y="836"/>
                  </a:lnTo>
                  <a:lnTo>
                    <a:pt x="1278" y="862"/>
                  </a:lnTo>
                  <a:lnTo>
                    <a:pt x="1252" y="883"/>
                  </a:lnTo>
                  <a:lnTo>
                    <a:pt x="1252" y="1255"/>
                  </a:lnTo>
                  <a:lnTo>
                    <a:pt x="1252" y="1259"/>
                  </a:lnTo>
                  <a:lnTo>
                    <a:pt x="1252" y="1262"/>
                  </a:lnTo>
                  <a:lnTo>
                    <a:pt x="1179" y="1314"/>
                  </a:lnTo>
                  <a:lnTo>
                    <a:pt x="1103" y="1370"/>
                  </a:lnTo>
                  <a:lnTo>
                    <a:pt x="1027" y="1430"/>
                  </a:lnTo>
                  <a:lnTo>
                    <a:pt x="992" y="1463"/>
                  </a:lnTo>
                  <a:lnTo>
                    <a:pt x="962" y="1500"/>
                  </a:lnTo>
                  <a:lnTo>
                    <a:pt x="937" y="1540"/>
                  </a:lnTo>
                  <a:lnTo>
                    <a:pt x="916" y="1583"/>
                  </a:lnTo>
                  <a:lnTo>
                    <a:pt x="902" y="1628"/>
                  </a:lnTo>
                  <a:lnTo>
                    <a:pt x="893" y="1675"/>
                  </a:lnTo>
                  <a:lnTo>
                    <a:pt x="890" y="1723"/>
                  </a:lnTo>
                  <a:lnTo>
                    <a:pt x="890" y="2036"/>
                  </a:lnTo>
                  <a:lnTo>
                    <a:pt x="0" y="2036"/>
                  </a:lnTo>
                  <a:lnTo>
                    <a:pt x="0" y="1769"/>
                  </a:lnTo>
                  <a:lnTo>
                    <a:pt x="3" y="1736"/>
                  </a:lnTo>
                  <a:lnTo>
                    <a:pt x="12" y="1705"/>
                  </a:lnTo>
                  <a:lnTo>
                    <a:pt x="25" y="1675"/>
                  </a:lnTo>
                  <a:lnTo>
                    <a:pt x="44" y="1647"/>
                  </a:lnTo>
                  <a:lnTo>
                    <a:pt x="68" y="1625"/>
                  </a:lnTo>
                  <a:lnTo>
                    <a:pt x="119" y="1583"/>
                  </a:lnTo>
                  <a:lnTo>
                    <a:pt x="171" y="1544"/>
                  </a:lnTo>
                  <a:lnTo>
                    <a:pt x="222" y="1507"/>
                  </a:lnTo>
                  <a:lnTo>
                    <a:pt x="272" y="1473"/>
                  </a:lnTo>
                  <a:lnTo>
                    <a:pt x="321" y="1441"/>
                  </a:lnTo>
                  <a:lnTo>
                    <a:pt x="368" y="1411"/>
                  </a:lnTo>
                  <a:lnTo>
                    <a:pt x="413" y="1383"/>
                  </a:lnTo>
                  <a:lnTo>
                    <a:pt x="454" y="1360"/>
                  </a:lnTo>
                  <a:lnTo>
                    <a:pt x="493" y="1337"/>
                  </a:lnTo>
                  <a:lnTo>
                    <a:pt x="527" y="1318"/>
                  </a:lnTo>
                  <a:lnTo>
                    <a:pt x="557" y="1302"/>
                  </a:lnTo>
                  <a:lnTo>
                    <a:pt x="584" y="1289"/>
                  </a:lnTo>
                  <a:lnTo>
                    <a:pt x="603" y="1279"/>
                  </a:lnTo>
                  <a:lnTo>
                    <a:pt x="617" y="1271"/>
                  </a:lnTo>
                  <a:lnTo>
                    <a:pt x="621" y="1268"/>
                  </a:lnTo>
                  <a:lnTo>
                    <a:pt x="625" y="1264"/>
                  </a:lnTo>
                  <a:lnTo>
                    <a:pt x="627" y="1260"/>
                  </a:lnTo>
                  <a:lnTo>
                    <a:pt x="628" y="1255"/>
                  </a:lnTo>
                  <a:lnTo>
                    <a:pt x="628" y="883"/>
                  </a:lnTo>
                  <a:lnTo>
                    <a:pt x="602" y="860"/>
                  </a:lnTo>
                  <a:lnTo>
                    <a:pt x="580" y="834"/>
                  </a:lnTo>
                  <a:lnTo>
                    <a:pt x="564" y="805"/>
                  </a:lnTo>
                  <a:lnTo>
                    <a:pt x="554" y="771"/>
                  </a:lnTo>
                  <a:lnTo>
                    <a:pt x="550" y="736"/>
                  </a:lnTo>
                  <a:lnTo>
                    <a:pt x="550" y="349"/>
                  </a:lnTo>
                  <a:lnTo>
                    <a:pt x="554" y="298"/>
                  </a:lnTo>
                  <a:lnTo>
                    <a:pt x="565" y="249"/>
                  </a:lnTo>
                  <a:lnTo>
                    <a:pt x="582" y="201"/>
                  </a:lnTo>
                  <a:lnTo>
                    <a:pt x="606" y="160"/>
                  </a:lnTo>
                  <a:lnTo>
                    <a:pt x="636" y="120"/>
                  </a:lnTo>
                  <a:lnTo>
                    <a:pt x="670" y="86"/>
                  </a:lnTo>
                  <a:lnTo>
                    <a:pt x="709" y="56"/>
                  </a:lnTo>
                  <a:lnTo>
                    <a:pt x="752" y="33"/>
                  </a:lnTo>
                  <a:lnTo>
                    <a:pt x="798" y="15"/>
                  </a:lnTo>
                  <a:lnTo>
                    <a:pt x="847" y="4"/>
                  </a:lnTo>
                  <a:lnTo>
                    <a:pt x="898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chemeClr val="dk1"/>
                </a:solidFill>
                <a:latin typeface="Poppins"/>
                <a:ea typeface="Poppins"/>
              </a:endParaRPr>
            </a:p>
          </p:txBody>
        </p:sp>
      </p:grpSp>
      <p:sp>
        <p:nvSpPr>
          <p:cNvPr id="179" name="Google Shape;1119;p32"/>
          <p:cNvSpPr/>
          <p:nvPr/>
        </p:nvSpPr>
        <p:spPr>
          <a:xfrm>
            <a:off x="7092720" y="2435400"/>
            <a:ext cx="1714680" cy="2237040"/>
          </a:xfrm>
          <a:prstGeom prst="roundRect">
            <a:avLst>
              <a:gd name="adj" fmla="val 6488"/>
            </a:avLst>
          </a:prstGeom>
          <a:solidFill>
            <a:schemeClr val="lt1"/>
          </a:solidFill>
          <a:ln w="25400">
            <a:solidFill>
              <a:srgbClr val="2683C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400" b="0" strike="noStrike" spc="-1">
              <a:solidFill>
                <a:srgbClr val="FFFFFF"/>
              </a:solidFill>
              <a:latin typeface="Poppins"/>
              <a:ea typeface="Poppins"/>
            </a:endParaRPr>
          </a:p>
        </p:txBody>
      </p:sp>
      <p:sp>
        <p:nvSpPr>
          <p:cNvPr id="180" name="Google Shape;1120;p32"/>
          <p:cNvSpPr/>
          <p:nvPr/>
        </p:nvSpPr>
        <p:spPr>
          <a:xfrm>
            <a:off x="7140240" y="3973320"/>
            <a:ext cx="162000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dk2"/>
                </a:solidFill>
                <a:latin typeface="Poppins"/>
                <a:ea typeface="Poppins"/>
              </a:rPr>
              <a:t>Opportunity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81" name="Google Shape;1122;p32"/>
          <p:cNvGrpSpPr/>
          <p:nvPr/>
        </p:nvGrpSpPr>
        <p:grpSpPr>
          <a:xfrm>
            <a:off x="7340400" y="2604960"/>
            <a:ext cx="1219680" cy="1200240"/>
            <a:chOff x="7340400" y="2604960"/>
            <a:chExt cx="1219680" cy="1200240"/>
          </a:xfrm>
        </p:grpSpPr>
        <p:grpSp>
          <p:nvGrpSpPr>
            <p:cNvPr id="182" name="Google Shape;1123;p32"/>
            <p:cNvGrpSpPr/>
            <p:nvPr/>
          </p:nvGrpSpPr>
          <p:grpSpPr>
            <a:xfrm>
              <a:off x="7420680" y="2683800"/>
              <a:ext cx="1059480" cy="1042200"/>
              <a:chOff x="7420680" y="2683800"/>
              <a:chExt cx="1059480" cy="1042200"/>
            </a:xfrm>
          </p:grpSpPr>
          <p:sp>
            <p:nvSpPr>
              <p:cNvPr id="183" name="Google Shape;1124;p32"/>
              <p:cNvSpPr/>
              <p:nvPr/>
            </p:nvSpPr>
            <p:spPr>
              <a:xfrm>
                <a:off x="7420680" y="2683800"/>
                <a:ext cx="1059480" cy="1042200"/>
              </a:xfrm>
              <a:prstGeom prst="ellipse">
                <a:avLst/>
              </a:prstGeom>
              <a:solidFill>
                <a:schemeClr val="accen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ctr">
                <a:noAutofit/>
              </a:bodyPr>
              <a:lstStyle/>
              <a:p>
                <a:pPr algn="ctr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lt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184" name="Google Shape;1125;p32"/>
              <p:cNvSpPr/>
              <p:nvPr/>
            </p:nvSpPr>
            <p:spPr>
              <a:xfrm>
                <a:off x="7458840" y="2728440"/>
                <a:ext cx="856080" cy="842760"/>
              </a:xfrm>
              <a:custGeom>
                <a:avLst/>
                <a:gdLst>
                  <a:gd name="textAreaLeft" fmla="*/ 0 w 856080"/>
                  <a:gd name="textAreaRight" fmla="*/ 856440 w 856080"/>
                  <a:gd name="textAreaTop" fmla="*/ 0 h 842760"/>
                  <a:gd name="textAreaBottom" fmla="*/ 843120 h 842760"/>
                </a:gdLst>
                <a:ahLst/>
                <a:cxnLst/>
                <a:rect l="textAreaLeft" t="textAreaTop" r="textAreaRight" b="textAreaBottom"/>
                <a:pathLst>
                  <a:path w="3937054" h="3939767">
                    <a:moveTo>
                      <a:pt x="2292532" y="0"/>
                    </a:moveTo>
                    <a:cubicBezTo>
                      <a:pt x="2925597" y="0"/>
                      <a:pt x="3498730" y="256601"/>
                      <a:pt x="3913597" y="671467"/>
                    </a:cubicBezTo>
                    <a:lnTo>
                      <a:pt x="3937054" y="697277"/>
                    </a:lnTo>
                    <a:lnTo>
                      <a:pt x="3803046" y="575482"/>
                    </a:lnTo>
                    <a:cubicBezTo>
                      <a:pt x="3406762" y="248439"/>
                      <a:pt x="2898715" y="51979"/>
                      <a:pt x="2344783" y="51979"/>
                    </a:cubicBezTo>
                    <a:cubicBezTo>
                      <a:pt x="1078653" y="51979"/>
                      <a:pt x="52251" y="1078381"/>
                      <a:pt x="52251" y="2344511"/>
                    </a:cubicBezTo>
                    <a:cubicBezTo>
                      <a:pt x="52251" y="2898443"/>
                      <a:pt x="248711" y="3406490"/>
                      <a:pt x="575754" y="3802774"/>
                    </a:cubicBezTo>
                    <a:lnTo>
                      <a:pt x="700261" y="3939767"/>
                    </a:lnTo>
                    <a:lnTo>
                      <a:pt x="671467" y="3913597"/>
                    </a:lnTo>
                    <a:cubicBezTo>
                      <a:pt x="256601" y="3498730"/>
                      <a:pt x="0" y="2925597"/>
                      <a:pt x="0" y="2292532"/>
                    </a:cubicBezTo>
                    <a:cubicBezTo>
                      <a:pt x="0" y="1026402"/>
                      <a:pt x="1026402" y="0"/>
                      <a:pt x="2292532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2000">
                    <a:srgbClr val="FFFFFF"/>
                  </a:gs>
                  <a:gs pos="42000">
                    <a:srgbClr val="FFFFFF">
                      <a:alpha val="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800000"/>
              </a:gra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ctr">
                <a:noAutofit/>
              </a:bodyPr>
              <a:lstStyle/>
              <a:p>
                <a:pPr algn="ctr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lt1"/>
                  </a:solidFill>
                  <a:latin typeface="Poppins"/>
                  <a:ea typeface="Poppins"/>
                </a:endParaRPr>
              </a:p>
            </p:txBody>
          </p:sp>
        </p:grpSp>
        <p:sp>
          <p:nvSpPr>
            <p:cNvPr id="185" name="Google Shape;1126;p32"/>
            <p:cNvSpPr/>
            <p:nvPr/>
          </p:nvSpPr>
          <p:spPr>
            <a:xfrm>
              <a:off x="7340400" y="2604960"/>
              <a:ext cx="1219680" cy="1200240"/>
            </a:xfrm>
            <a:prstGeom prst="donut">
              <a:avLst>
                <a:gd name="adj" fmla="val 1347"/>
              </a:avLst>
            </a:prstGeom>
            <a:solidFill>
              <a:srgbClr val="59595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Poppins"/>
                <a:ea typeface="Poppins"/>
              </a:endParaRPr>
            </a:p>
          </p:txBody>
        </p:sp>
      </p:grpSp>
      <p:grpSp>
        <p:nvGrpSpPr>
          <p:cNvPr id="186" name="Google Shape;1127;p32"/>
          <p:cNvGrpSpPr/>
          <p:nvPr/>
        </p:nvGrpSpPr>
        <p:grpSpPr>
          <a:xfrm>
            <a:off x="7642440" y="2900880"/>
            <a:ext cx="615600" cy="608400"/>
            <a:chOff x="7642440" y="2900880"/>
            <a:chExt cx="615600" cy="608400"/>
          </a:xfrm>
        </p:grpSpPr>
        <p:sp>
          <p:nvSpPr>
            <p:cNvPr id="187" name="Google Shape;1128;p32"/>
            <p:cNvSpPr/>
            <p:nvPr/>
          </p:nvSpPr>
          <p:spPr>
            <a:xfrm>
              <a:off x="7642440" y="2962080"/>
              <a:ext cx="555480" cy="547200"/>
            </a:xfrm>
            <a:custGeom>
              <a:avLst/>
              <a:gdLst>
                <a:gd name="textAreaLeft" fmla="*/ 0 w 555480"/>
                <a:gd name="textAreaRight" fmla="*/ 555840 w 555480"/>
                <a:gd name="textAreaTop" fmla="*/ 0 h 547200"/>
                <a:gd name="textAreaBottom" fmla="*/ 547560 h 547200"/>
              </a:gdLst>
              <a:ahLst/>
              <a:cxnLst/>
              <a:rect l="textAreaLeft" t="textAreaTop" r="textAreaRight" b="textAreaBottom"/>
              <a:pathLst>
                <a:path w="3634" h="3636">
                  <a:moveTo>
                    <a:pt x="1817" y="0"/>
                  </a:moveTo>
                  <a:lnTo>
                    <a:pt x="1929" y="4"/>
                  </a:lnTo>
                  <a:lnTo>
                    <a:pt x="2039" y="14"/>
                  </a:lnTo>
                  <a:lnTo>
                    <a:pt x="2147" y="30"/>
                  </a:lnTo>
                  <a:lnTo>
                    <a:pt x="2253" y="53"/>
                  </a:lnTo>
                  <a:lnTo>
                    <a:pt x="2357" y="83"/>
                  </a:lnTo>
                  <a:lnTo>
                    <a:pt x="2458" y="117"/>
                  </a:lnTo>
                  <a:lnTo>
                    <a:pt x="2556" y="158"/>
                  </a:lnTo>
                  <a:lnTo>
                    <a:pt x="2652" y="203"/>
                  </a:lnTo>
                  <a:lnTo>
                    <a:pt x="2649" y="235"/>
                  </a:lnTo>
                  <a:lnTo>
                    <a:pt x="2650" y="267"/>
                  </a:lnTo>
                  <a:lnTo>
                    <a:pt x="2671" y="532"/>
                  </a:lnTo>
                  <a:lnTo>
                    <a:pt x="2520" y="682"/>
                  </a:lnTo>
                  <a:lnTo>
                    <a:pt x="2442" y="638"/>
                  </a:lnTo>
                  <a:lnTo>
                    <a:pt x="2361" y="597"/>
                  </a:lnTo>
                  <a:lnTo>
                    <a:pt x="2276" y="563"/>
                  </a:lnTo>
                  <a:lnTo>
                    <a:pt x="2189" y="534"/>
                  </a:lnTo>
                  <a:lnTo>
                    <a:pt x="2099" y="512"/>
                  </a:lnTo>
                  <a:lnTo>
                    <a:pt x="2007" y="495"/>
                  </a:lnTo>
                  <a:lnTo>
                    <a:pt x="1913" y="485"/>
                  </a:lnTo>
                  <a:lnTo>
                    <a:pt x="1817" y="482"/>
                  </a:lnTo>
                  <a:lnTo>
                    <a:pt x="1717" y="485"/>
                  </a:lnTo>
                  <a:lnTo>
                    <a:pt x="1619" y="496"/>
                  </a:lnTo>
                  <a:lnTo>
                    <a:pt x="1525" y="514"/>
                  </a:lnTo>
                  <a:lnTo>
                    <a:pt x="1431" y="538"/>
                  </a:lnTo>
                  <a:lnTo>
                    <a:pt x="1341" y="569"/>
                  </a:lnTo>
                  <a:lnTo>
                    <a:pt x="1253" y="606"/>
                  </a:lnTo>
                  <a:lnTo>
                    <a:pt x="1170" y="649"/>
                  </a:lnTo>
                  <a:lnTo>
                    <a:pt x="1090" y="698"/>
                  </a:lnTo>
                  <a:lnTo>
                    <a:pt x="1013" y="751"/>
                  </a:lnTo>
                  <a:lnTo>
                    <a:pt x="940" y="810"/>
                  </a:lnTo>
                  <a:lnTo>
                    <a:pt x="873" y="873"/>
                  </a:lnTo>
                  <a:lnTo>
                    <a:pt x="809" y="941"/>
                  </a:lnTo>
                  <a:lnTo>
                    <a:pt x="750" y="1015"/>
                  </a:lnTo>
                  <a:lnTo>
                    <a:pt x="696" y="1091"/>
                  </a:lnTo>
                  <a:lnTo>
                    <a:pt x="648" y="1171"/>
                  </a:lnTo>
                  <a:lnTo>
                    <a:pt x="605" y="1255"/>
                  </a:lnTo>
                  <a:lnTo>
                    <a:pt x="568" y="1342"/>
                  </a:lnTo>
                  <a:lnTo>
                    <a:pt x="538" y="1432"/>
                  </a:lnTo>
                  <a:lnTo>
                    <a:pt x="513" y="1525"/>
                  </a:lnTo>
                  <a:lnTo>
                    <a:pt x="496" y="1621"/>
                  </a:lnTo>
                  <a:lnTo>
                    <a:pt x="485" y="1718"/>
                  </a:lnTo>
                  <a:lnTo>
                    <a:pt x="481" y="1818"/>
                  </a:lnTo>
                  <a:lnTo>
                    <a:pt x="485" y="1918"/>
                  </a:lnTo>
                  <a:lnTo>
                    <a:pt x="496" y="2015"/>
                  </a:lnTo>
                  <a:lnTo>
                    <a:pt x="513" y="2111"/>
                  </a:lnTo>
                  <a:lnTo>
                    <a:pt x="538" y="2204"/>
                  </a:lnTo>
                  <a:lnTo>
                    <a:pt x="568" y="2294"/>
                  </a:lnTo>
                  <a:lnTo>
                    <a:pt x="605" y="2381"/>
                  </a:lnTo>
                  <a:lnTo>
                    <a:pt x="648" y="2465"/>
                  </a:lnTo>
                  <a:lnTo>
                    <a:pt x="696" y="2546"/>
                  </a:lnTo>
                  <a:lnTo>
                    <a:pt x="750" y="2622"/>
                  </a:lnTo>
                  <a:lnTo>
                    <a:pt x="809" y="2694"/>
                  </a:lnTo>
                  <a:lnTo>
                    <a:pt x="873" y="2763"/>
                  </a:lnTo>
                  <a:lnTo>
                    <a:pt x="940" y="2827"/>
                  </a:lnTo>
                  <a:lnTo>
                    <a:pt x="1014" y="2885"/>
                  </a:lnTo>
                  <a:lnTo>
                    <a:pt x="1090" y="2939"/>
                  </a:lnTo>
                  <a:lnTo>
                    <a:pt x="1170" y="2988"/>
                  </a:lnTo>
                  <a:lnTo>
                    <a:pt x="1255" y="3030"/>
                  </a:lnTo>
                  <a:lnTo>
                    <a:pt x="1342" y="3066"/>
                  </a:lnTo>
                  <a:lnTo>
                    <a:pt x="1431" y="3097"/>
                  </a:lnTo>
                  <a:lnTo>
                    <a:pt x="1525" y="3122"/>
                  </a:lnTo>
                  <a:lnTo>
                    <a:pt x="1620" y="3140"/>
                  </a:lnTo>
                  <a:lnTo>
                    <a:pt x="1717" y="3151"/>
                  </a:lnTo>
                  <a:lnTo>
                    <a:pt x="1817" y="3154"/>
                  </a:lnTo>
                  <a:lnTo>
                    <a:pt x="1917" y="3151"/>
                  </a:lnTo>
                  <a:lnTo>
                    <a:pt x="2014" y="3140"/>
                  </a:lnTo>
                  <a:lnTo>
                    <a:pt x="2110" y="3122"/>
                  </a:lnTo>
                  <a:lnTo>
                    <a:pt x="2204" y="3097"/>
                  </a:lnTo>
                  <a:lnTo>
                    <a:pt x="2293" y="3066"/>
                  </a:lnTo>
                  <a:lnTo>
                    <a:pt x="2380" y="3030"/>
                  </a:lnTo>
                  <a:lnTo>
                    <a:pt x="2465" y="2988"/>
                  </a:lnTo>
                  <a:lnTo>
                    <a:pt x="2545" y="2939"/>
                  </a:lnTo>
                  <a:lnTo>
                    <a:pt x="2621" y="2885"/>
                  </a:lnTo>
                  <a:lnTo>
                    <a:pt x="2693" y="2827"/>
                  </a:lnTo>
                  <a:lnTo>
                    <a:pt x="2762" y="2763"/>
                  </a:lnTo>
                  <a:lnTo>
                    <a:pt x="2826" y="2694"/>
                  </a:lnTo>
                  <a:lnTo>
                    <a:pt x="2885" y="2622"/>
                  </a:lnTo>
                  <a:lnTo>
                    <a:pt x="2938" y="2546"/>
                  </a:lnTo>
                  <a:lnTo>
                    <a:pt x="2987" y="2465"/>
                  </a:lnTo>
                  <a:lnTo>
                    <a:pt x="3028" y="2381"/>
                  </a:lnTo>
                  <a:lnTo>
                    <a:pt x="3065" y="2294"/>
                  </a:lnTo>
                  <a:lnTo>
                    <a:pt x="3097" y="2204"/>
                  </a:lnTo>
                  <a:lnTo>
                    <a:pt x="3121" y="2111"/>
                  </a:lnTo>
                  <a:lnTo>
                    <a:pt x="3139" y="2015"/>
                  </a:lnTo>
                  <a:lnTo>
                    <a:pt x="3150" y="1918"/>
                  </a:lnTo>
                  <a:lnTo>
                    <a:pt x="3154" y="1818"/>
                  </a:lnTo>
                  <a:lnTo>
                    <a:pt x="3150" y="1722"/>
                  </a:lnTo>
                  <a:lnTo>
                    <a:pt x="3140" y="1629"/>
                  </a:lnTo>
                  <a:lnTo>
                    <a:pt x="3123" y="1536"/>
                  </a:lnTo>
                  <a:lnTo>
                    <a:pt x="3101" y="1447"/>
                  </a:lnTo>
                  <a:lnTo>
                    <a:pt x="3073" y="1358"/>
                  </a:lnTo>
                  <a:lnTo>
                    <a:pt x="3038" y="1275"/>
                  </a:lnTo>
                  <a:lnTo>
                    <a:pt x="2998" y="1193"/>
                  </a:lnTo>
                  <a:lnTo>
                    <a:pt x="2954" y="1114"/>
                  </a:lnTo>
                  <a:lnTo>
                    <a:pt x="3119" y="948"/>
                  </a:lnTo>
                  <a:lnTo>
                    <a:pt x="3350" y="965"/>
                  </a:lnTo>
                  <a:lnTo>
                    <a:pt x="3377" y="967"/>
                  </a:lnTo>
                  <a:lnTo>
                    <a:pt x="3399" y="967"/>
                  </a:lnTo>
                  <a:lnTo>
                    <a:pt x="3421" y="964"/>
                  </a:lnTo>
                  <a:lnTo>
                    <a:pt x="3470" y="1061"/>
                  </a:lnTo>
                  <a:lnTo>
                    <a:pt x="3512" y="1162"/>
                  </a:lnTo>
                  <a:lnTo>
                    <a:pt x="3549" y="1265"/>
                  </a:lnTo>
                  <a:lnTo>
                    <a:pt x="3578" y="1371"/>
                  </a:lnTo>
                  <a:lnTo>
                    <a:pt x="3603" y="1479"/>
                  </a:lnTo>
                  <a:lnTo>
                    <a:pt x="3620" y="1590"/>
                  </a:lnTo>
                  <a:lnTo>
                    <a:pt x="3631" y="1703"/>
                  </a:lnTo>
                  <a:lnTo>
                    <a:pt x="3634" y="1818"/>
                  </a:lnTo>
                  <a:lnTo>
                    <a:pt x="3630" y="1938"/>
                  </a:lnTo>
                  <a:lnTo>
                    <a:pt x="3619" y="2055"/>
                  </a:lnTo>
                  <a:lnTo>
                    <a:pt x="3600" y="2170"/>
                  </a:lnTo>
                  <a:lnTo>
                    <a:pt x="3575" y="2283"/>
                  </a:lnTo>
                  <a:lnTo>
                    <a:pt x="3542" y="2392"/>
                  </a:lnTo>
                  <a:lnTo>
                    <a:pt x="3502" y="2499"/>
                  </a:lnTo>
                  <a:lnTo>
                    <a:pt x="3457" y="2603"/>
                  </a:lnTo>
                  <a:lnTo>
                    <a:pt x="3405" y="2703"/>
                  </a:lnTo>
                  <a:lnTo>
                    <a:pt x="3346" y="2799"/>
                  </a:lnTo>
                  <a:lnTo>
                    <a:pt x="3284" y="2892"/>
                  </a:lnTo>
                  <a:lnTo>
                    <a:pt x="3215" y="2979"/>
                  </a:lnTo>
                  <a:lnTo>
                    <a:pt x="3141" y="3063"/>
                  </a:lnTo>
                  <a:lnTo>
                    <a:pt x="3062" y="3142"/>
                  </a:lnTo>
                  <a:lnTo>
                    <a:pt x="2978" y="3216"/>
                  </a:lnTo>
                  <a:lnTo>
                    <a:pt x="2890" y="3285"/>
                  </a:lnTo>
                  <a:lnTo>
                    <a:pt x="2798" y="3349"/>
                  </a:lnTo>
                  <a:lnTo>
                    <a:pt x="2702" y="3406"/>
                  </a:lnTo>
                  <a:lnTo>
                    <a:pt x="2601" y="3458"/>
                  </a:lnTo>
                  <a:lnTo>
                    <a:pt x="2498" y="3503"/>
                  </a:lnTo>
                  <a:lnTo>
                    <a:pt x="2391" y="3543"/>
                  </a:lnTo>
                  <a:lnTo>
                    <a:pt x="2282" y="3576"/>
                  </a:lnTo>
                  <a:lnTo>
                    <a:pt x="2169" y="3602"/>
                  </a:lnTo>
                  <a:lnTo>
                    <a:pt x="2054" y="3620"/>
                  </a:lnTo>
                  <a:lnTo>
                    <a:pt x="1936" y="3632"/>
                  </a:lnTo>
                  <a:lnTo>
                    <a:pt x="1817" y="3636"/>
                  </a:lnTo>
                  <a:lnTo>
                    <a:pt x="1698" y="3632"/>
                  </a:lnTo>
                  <a:lnTo>
                    <a:pt x="1580" y="3620"/>
                  </a:lnTo>
                  <a:lnTo>
                    <a:pt x="1465" y="3602"/>
                  </a:lnTo>
                  <a:lnTo>
                    <a:pt x="1353" y="3576"/>
                  </a:lnTo>
                  <a:lnTo>
                    <a:pt x="1242" y="3543"/>
                  </a:lnTo>
                  <a:lnTo>
                    <a:pt x="1136" y="3503"/>
                  </a:lnTo>
                  <a:lnTo>
                    <a:pt x="1032" y="3458"/>
                  </a:lnTo>
                  <a:lnTo>
                    <a:pt x="932" y="3406"/>
                  </a:lnTo>
                  <a:lnTo>
                    <a:pt x="836" y="3349"/>
                  </a:lnTo>
                  <a:lnTo>
                    <a:pt x="744" y="3285"/>
                  </a:lnTo>
                  <a:lnTo>
                    <a:pt x="656" y="3216"/>
                  </a:lnTo>
                  <a:lnTo>
                    <a:pt x="572" y="3142"/>
                  </a:lnTo>
                  <a:lnTo>
                    <a:pt x="493" y="3063"/>
                  </a:lnTo>
                  <a:lnTo>
                    <a:pt x="419" y="2979"/>
                  </a:lnTo>
                  <a:lnTo>
                    <a:pt x="350" y="2892"/>
                  </a:lnTo>
                  <a:lnTo>
                    <a:pt x="287" y="2799"/>
                  </a:lnTo>
                  <a:lnTo>
                    <a:pt x="230" y="2703"/>
                  </a:lnTo>
                  <a:lnTo>
                    <a:pt x="178" y="2603"/>
                  </a:lnTo>
                  <a:lnTo>
                    <a:pt x="131" y="2499"/>
                  </a:lnTo>
                  <a:lnTo>
                    <a:pt x="92" y="2392"/>
                  </a:lnTo>
                  <a:lnTo>
                    <a:pt x="60" y="2283"/>
                  </a:lnTo>
                  <a:lnTo>
                    <a:pt x="34" y="2170"/>
                  </a:lnTo>
                  <a:lnTo>
                    <a:pt x="15" y="2055"/>
                  </a:lnTo>
                  <a:lnTo>
                    <a:pt x="4" y="1938"/>
                  </a:lnTo>
                  <a:lnTo>
                    <a:pt x="0" y="1818"/>
                  </a:lnTo>
                  <a:lnTo>
                    <a:pt x="0" y="1818"/>
                  </a:lnTo>
                  <a:lnTo>
                    <a:pt x="4" y="1698"/>
                  </a:lnTo>
                  <a:lnTo>
                    <a:pt x="15" y="1581"/>
                  </a:lnTo>
                  <a:lnTo>
                    <a:pt x="34" y="1466"/>
                  </a:lnTo>
                  <a:lnTo>
                    <a:pt x="60" y="1353"/>
                  </a:lnTo>
                  <a:lnTo>
                    <a:pt x="92" y="1243"/>
                  </a:lnTo>
                  <a:lnTo>
                    <a:pt x="131" y="1136"/>
                  </a:lnTo>
                  <a:lnTo>
                    <a:pt x="178" y="1033"/>
                  </a:lnTo>
                  <a:lnTo>
                    <a:pt x="230" y="934"/>
                  </a:lnTo>
                  <a:lnTo>
                    <a:pt x="287" y="837"/>
                  </a:lnTo>
                  <a:lnTo>
                    <a:pt x="350" y="744"/>
                  </a:lnTo>
                  <a:lnTo>
                    <a:pt x="419" y="656"/>
                  </a:lnTo>
                  <a:lnTo>
                    <a:pt x="493" y="573"/>
                  </a:lnTo>
                  <a:lnTo>
                    <a:pt x="572" y="494"/>
                  </a:lnTo>
                  <a:lnTo>
                    <a:pt x="656" y="420"/>
                  </a:lnTo>
                  <a:lnTo>
                    <a:pt x="744" y="352"/>
                  </a:lnTo>
                  <a:lnTo>
                    <a:pt x="836" y="288"/>
                  </a:lnTo>
                  <a:lnTo>
                    <a:pt x="932" y="230"/>
                  </a:lnTo>
                  <a:lnTo>
                    <a:pt x="1032" y="178"/>
                  </a:lnTo>
                  <a:lnTo>
                    <a:pt x="1136" y="133"/>
                  </a:lnTo>
                  <a:lnTo>
                    <a:pt x="1242" y="92"/>
                  </a:lnTo>
                  <a:lnTo>
                    <a:pt x="1352" y="61"/>
                  </a:lnTo>
                  <a:lnTo>
                    <a:pt x="1465" y="35"/>
                  </a:lnTo>
                  <a:lnTo>
                    <a:pt x="1580" y="15"/>
                  </a:lnTo>
                  <a:lnTo>
                    <a:pt x="1697" y="4"/>
                  </a:lnTo>
                  <a:lnTo>
                    <a:pt x="1817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chemeClr val="dk1"/>
                </a:solidFill>
                <a:latin typeface="Poppins"/>
                <a:ea typeface="Poppins"/>
              </a:endParaRPr>
            </a:p>
          </p:txBody>
        </p:sp>
        <p:sp>
          <p:nvSpPr>
            <p:cNvPr id="188" name="Google Shape;1129;p32"/>
            <p:cNvSpPr/>
            <p:nvPr/>
          </p:nvSpPr>
          <p:spPr>
            <a:xfrm>
              <a:off x="7783200" y="3100680"/>
              <a:ext cx="273960" cy="269280"/>
            </a:xfrm>
            <a:custGeom>
              <a:avLst/>
              <a:gdLst>
                <a:gd name="textAreaLeft" fmla="*/ 0 w 273960"/>
                <a:gd name="textAreaRight" fmla="*/ 274320 w 273960"/>
                <a:gd name="textAreaTop" fmla="*/ 0 h 269280"/>
                <a:gd name="textAreaBottom" fmla="*/ 269640 h 269280"/>
              </a:gdLst>
              <a:ahLst/>
              <a:cxnLst/>
              <a:rect l="textAreaLeft" t="textAreaTop" r="textAreaRight" b="textAreaBottom"/>
              <a:pathLst>
                <a:path w="1790" h="1791">
                  <a:moveTo>
                    <a:pt x="895" y="0"/>
                  </a:moveTo>
                  <a:lnTo>
                    <a:pt x="976" y="4"/>
                  </a:lnTo>
                  <a:lnTo>
                    <a:pt x="1053" y="15"/>
                  </a:lnTo>
                  <a:lnTo>
                    <a:pt x="1129" y="32"/>
                  </a:lnTo>
                  <a:lnTo>
                    <a:pt x="1203" y="56"/>
                  </a:lnTo>
                  <a:lnTo>
                    <a:pt x="1273" y="85"/>
                  </a:lnTo>
                  <a:lnTo>
                    <a:pt x="1266" y="93"/>
                  </a:lnTo>
                  <a:lnTo>
                    <a:pt x="930" y="428"/>
                  </a:lnTo>
                  <a:lnTo>
                    <a:pt x="895" y="427"/>
                  </a:lnTo>
                  <a:lnTo>
                    <a:pt x="836" y="430"/>
                  </a:lnTo>
                  <a:lnTo>
                    <a:pt x="779" y="441"/>
                  </a:lnTo>
                  <a:lnTo>
                    <a:pt x="725" y="458"/>
                  </a:lnTo>
                  <a:lnTo>
                    <a:pt x="674" y="482"/>
                  </a:lnTo>
                  <a:lnTo>
                    <a:pt x="627" y="510"/>
                  </a:lnTo>
                  <a:lnTo>
                    <a:pt x="583" y="544"/>
                  </a:lnTo>
                  <a:lnTo>
                    <a:pt x="544" y="584"/>
                  </a:lnTo>
                  <a:lnTo>
                    <a:pt x="509" y="628"/>
                  </a:lnTo>
                  <a:lnTo>
                    <a:pt x="480" y="676"/>
                  </a:lnTo>
                  <a:lnTo>
                    <a:pt x="457" y="726"/>
                  </a:lnTo>
                  <a:lnTo>
                    <a:pt x="439" y="780"/>
                  </a:lnTo>
                  <a:lnTo>
                    <a:pt x="430" y="837"/>
                  </a:lnTo>
                  <a:lnTo>
                    <a:pt x="426" y="896"/>
                  </a:lnTo>
                  <a:lnTo>
                    <a:pt x="430" y="955"/>
                  </a:lnTo>
                  <a:lnTo>
                    <a:pt x="439" y="1011"/>
                  </a:lnTo>
                  <a:lnTo>
                    <a:pt x="457" y="1066"/>
                  </a:lnTo>
                  <a:lnTo>
                    <a:pt x="480" y="1117"/>
                  </a:lnTo>
                  <a:lnTo>
                    <a:pt x="509" y="1165"/>
                  </a:lnTo>
                  <a:lnTo>
                    <a:pt x="544" y="1207"/>
                  </a:lnTo>
                  <a:lnTo>
                    <a:pt x="583" y="1247"/>
                  </a:lnTo>
                  <a:lnTo>
                    <a:pt x="626" y="1281"/>
                  </a:lnTo>
                  <a:lnTo>
                    <a:pt x="674" y="1311"/>
                  </a:lnTo>
                  <a:lnTo>
                    <a:pt x="724" y="1334"/>
                  </a:lnTo>
                  <a:lnTo>
                    <a:pt x="779" y="1351"/>
                  </a:lnTo>
                  <a:lnTo>
                    <a:pt x="836" y="1362"/>
                  </a:lnTo>
                  <a:lnTo>
                    <a:pt x="895" y="1366"/>
                  </a:lnTo>
                  <a:lnTo>
                    <a:pt x="954" y="1362"/>
                  </a:lnTo>
                  <a:lnTo>
                    <a:pt x="1010" y="1351"/>
                  </a:lnTo>
                  <a:lnTo>
                    <a:pt x="1064" y="1334"/>
                  </a:lnTo>
                  <a:lnTo>
                    <a:pt x="1116" y="1311"/>
                  </a:lnTo>
                  <a:lnTo>
                    <a:pt x="1162" y="1281"/>
                  </a:lnTo>
                  <a:lnTo>
                    <a:pt x="1207" y="1247"/>
                  </a:lnTo>
                  <a:lnTo>
                    <a:pt x="1246" y="1207"/>
                  </a:lnTo>
                  <a:lnTo>
                    <a:pt x="1280" y="1165"/>
                  </a:lnTo>
                  <a:lnTo>
                    <a:pt x="1310" y="1117"/>
                  </a:lnTo>
                  <a:lnTo>
                    <a:pt x="1333" y="1066"/>
                  </a:lnTo>
                  <a:lnTo>
                    <a:pt x="1350" y="1011"/>
                  </a:lnTo>
                  <a:lnTo>
                    <a:pt x="1360" y="955"/>
                  </a:lnTo>
                  <a:lnTo>
                    <a:pt x="1364" y="896"/>
                  </a:lnTo>
                  <a:lnTo>
                    <a:pt x="1363" y="860"/>
                  </a:lnTo>
                  <a:lnTo>
                    <a:pt x="1699" y="525"/>
                  </a:lnTo>
                  <a:lnTo>
                    <a:pt x="1705" y="517"/>
                  </a:lnTo>
                  <a:lnTo>
                    <a:pt x="1734" y="589"/>
                  </a:lnTo>
                  <a:lnTo>
                    <a:pt x="1759" y="661"/>
                  </a:lnTo>
                  <a:lnTo>
                    <a:pt x="1775" y="737"/>
                  </a:lnTo>
                  <a:lnTo>
                    <a:pt x="1786" y="816"/>
                  </a:lnTo>
                  <a:lnTo>
                    <a:pt x="1790" y="896"/>
                  </a:lnTo>
                  <a:lnTo>
                    <a:pt x="1786" y="978"/>
                  </a:lnTo>
                  <a:lnTo>
                    <a:pt x="1775" y="1056"/>
                  </a:lnTo>
                  <a:lnTo>
                    <a:pt x="1758" y="1134"/>
                  </a:lnTo>
                  <a:lnTo>
                    <a:pt x="1733" y="1209"/>
                  </a:lnTo>
                  <a:lnTo>
                    <a:pt x="1704" y="1280"/>
                  </a:lnTo>
                  <a:lnTo>
                    <a:pt x="1667" y="1347"/>
                  </a:lnTo>
                  <a:lnTo>
                    <a:pt x="1626" y="1413"/>
                  </a:lnTo>
                  <a:lnTo>
                    <a:pt x="1580" y="1473"/>
                  </a:lnTo>
                  <a:lnTo>
                    <a:pt x="1527" y="1529"/>
                  </a:lnTo>
                  <a:lnTo>
                    <a:pt x="1472" y="1581"/>
                  </a:lnTo>
                  <a:lnTo>
                    <a:pt x="1410" y="1627"/>
                  </a:lnTo>
                  <a:lnTo>
                    <a:pt x="1347" y="1669"/>
                  </a:lnTo>
                  <a:lnTo>
                    <a:pt x="1279" y="1705"/>
                  </a:lnTo>
                  <a:lnTo>
                    <a:pt x="1207" y="1735"/>
                  </a:lnTo>
                  <a:lnTo>
                    <a:pt x="1133" y="1759"/>
                  </a:lnTo>
                  <a:lnTo>
                    <a:pt x="1056" y="1776"/>
                  </a:lnTo>
                  <a:lnTo>
                    <a:pt x="976" y="1787"/>
                  </a:lnTo>
                  <a:lnTo>
                    <a:pt x="895" y="1791"/>
                  </a:lnTo>
                  <a:lnTo>
                    <a:pt x="814" y="1787"/>
                  </a:lnTo>
                  <a:lnTo>
                    <a:pt x="734" y="1776"/>
                  </a:lnTo>
                  <a:lnTo>
                    <a:pt x="657" y="1759"/>
                  </a:lnTo>
                  <a:lnTo>
                    <a:pt x="583" y="1734"/>
                  </a:lnTo>
                  <a:lnTo>
                    <a:pt x="512" y="1705"/>
                  </a:lnTo>
                  <a:lnTo>
                    <a:pt x="443" y="1669"/>
                  </a:lnTo>
                  <a:lnTo>
                    <a:pt x="379" y="1627"/>
                  </a:lnTo>
                  <a:lnTo>
                    <a:pt x="319" y="1581"/>
                  </a:lnTo>
                  <a:lnTo>
                    <a:pt x="263" y="1529"/>
                  </a:lnTo>
                  <a:lnTo>
                    <a:pt x="211" y="1473"/>
                  </a:lnTo>
                  <a:lnTo>
                    <a:pt x="164" y="1411"/>
                  </a:lnTo>
                  <a:lnTo>
                    <a:pt x="123" y="1347"/>
                  </a:lnTo>
                  <a:lnTo>
                    <a:pt x="87" y="1280"/>
                  </a:lnTo>
                  <a:lnTo>
                    <a:pt x="56" y="1207"/>
                  </a:lnTo>
                  <a:lnTo>
                    <a:pt x="32" y="1134"/>
                  </a:lnTo>
                  <a:lnTo>
                    <a:pt x="15" y="1056"/>
                  </a:lnTo>
                  <a:lnTo>
                    <a:pt x="4" y="977"/>
                  </a:lnTo>
                  <a:lnTo>
                    <a:pt x="0" y="896"/>
                  </a:lnTo>
                  <a:lnTo>
                    <a:pt x="4" y="815"/>
                  </a:lnTo>
                  <a:lnTo>
                    <a:pt x="15" y="735"/>
                  </a:lnTo>
                  <a:lnTo>
                    <a:pt x="32" y="657"/>
                  </a:lnTo>
                  <a:lnTo>
                    <a:pt x="56" y="584"/>
                  </a:lnTo>
                  <a:lnTo>
                    <a:pt x="87" y="513"/>
                  </a:lnTo>
                  <a:lnTo>
                    <a:pt x="123" y="444"/>
                  </a:lnTo>
                  <a:lnTo>
                    <a:pt x="164" y="380"/>
                  </a:lnTo>
                  <a:lnTo>
                    <a:pt x="211" y="318"/>
                  </a:lnTo>
                  <a:lnTo>
                    <a:pt x="263" y="263"/>
                  </a:lnTo>
                  <a:lnTo>
                    <a:pt x="319" y="212"/>
                  </a:lnTo>
                  <a:lnTo>
                    <a:pt x="379" y="165"/>
                  </a:lnTo>
                  <a:lnTo>
                    <a:pt x="443" y="123"/>
                  </a:lnTo>
                  <a:lnTo>
                    <a:pt x="512" y="86"/>
                  </a:lnTo>
                  <a:lnTo>
                    <a:pt x="583" y="57"/>
                  </a:lnTo>
                  <a:lnTo>
                    <a:pt x="657" y="32"/>
                  </a:lnTo>
                  <a:lnTo>
                    <a:pt x="734" y="15"/>
                  </a:lnTo>
                  <a:lnTo>
                    <a:pt x="814" y="4"/>
                  </a:lnTo>
                  <a:lnTo>
                    <a:pt x="895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chemeClr val="dk1"/>
                </a:solidFill>
                <a:latin typeface="Poppins"/>
                <a:ea typeface="Poppins"/>
              </a:endParaRPr>
            </a:p>
          </p:txBody>
        </p:sp>
        <p:sp>
          <p:nvSpPr>
            <p:cNvPr id="189" name="Google Shape;1130;p32"/>
            <p:cNvSpPr/>
            <p:nvPr/>
          </p:nvSpPr>
          <p:spPr>
            <a:xfrm>
              <a:off x="7921800" y="2900880"/>
              <a:ext cx="336240" cy="333360"/>
            </a:xfrm>
            <a:custGeom>
              <a:avLst/>
              <a:gdLst>
                <a:gd name="textAreaLeft" fmla="*/ 0 w 336240"/>
                <a:gd name="textAreaRight" fmla="*/ 336600 w 336240"/>
                <a:gd name="textAreaTop" fmla="*/ 0 h 333360"/>
                <a:gd name="textAreaBottom" fmla="*/ 333720 h 333360"/>
              </a:gdLst>
              <a:ahLst/>
              <a:cxnLst/>
              <a:rect l="textAreaLeft" t="textAreaTop" r="textAreaRight" b="textAreaBottom"/>
              <a:pathLst>
                <a:path w="2201" h="2215">
                  <a:moveTo>
                    <a:pt x="1531" y="0"/>
                  </a:moveTo>
                  <a:lnTo>
                    <a:pt x="1543" y="1"/>
                  </a:lnTo>
                  <a:lnTo>
                    <a:pt x="1554" y="6"/>
                  </a:lnTo>
                  <a:lnTo>
                    <a:pt x="1564" y="14"/>
                  </a:lnTo>
                  <a:lnTo>
                    <a:pt x="1570" y="25"/>
                  </a:lnTo>
                  <a:lnTo>
                    <a:pt x="1574" y="38"/>
                  </a:lnTo>
                  <a:lnTo>
                    <a:pt x="1599" y="367"/>
                  </a:lnTo>
                  <a:lnTo>
                    <a:pt x="1722" y="244"/>
                  </a:lnTo>
                  <a:lnTo>
                    <a:pt x="1742" y="227"/>
                  </a:lnTo>
                  <a:lnTo>
                    <a:pt x="1764" y="216"/>
                  </a:lnTo>
                  <a:lnTo>
                    <a:pt x="1787" y="208"/>
                  </a:lnTo>
                  <a:lnTo>
                    <a:pt x="1811" y="207"/>
                  </a:lnTo>
                  <a:lnTo>
                    <a:pt x="1835" y="208"/>
                  </a:lnTo>
                  <a:lnTo>
                    <a:pt x="1859" y="216"/>
                  </a:lnTo>
                  <a:lnTo>
                    <a:pt x="1881" y="227"/>
                  </a:lnTo>
                  <a:lnTo>
                    <a:pt x="1900" y="244"/>
                  </a:lnTo>
                  <a:lnTo>
                    <a:pt x="1974" y="319"/>
                  </a:lnTo>
                  <a:lnTo>
                    <a:pt x="1992" y="341"/>
                  </a:lnTo>
                  <a:lnTo>
                    <a:pt x="2005" y="367"/>
                  </a:lnTo>
                  <a:lnTo>
                    <a:pt x="2011" y="394"/>
                  </a:lnTo>
                  <a:lnTo>
                    <a:pt x="2011" y="421"/>
                  </a:lnTo>
                  <a:lnTo>
                    <a:pt x="2005" y="448"/>
                  </a:lnTo>
                  <a:lnTo>
                    <a:pt x="1992" y="474"/>
                  </a:lnTo>
                  <a:lnTo>
                    <a:pt x="1974" y="497"/>
                  </a:lnTo>
                  <a:lnTo>
                    <a:pt x="1867" y="604"/>
                  </a:lnTo>
                  <a:lnTo>
                    <a:pt x="2162" y="627"/>
                  </a:lnTo>
                  <a:lnTo>
                    <a:pt x="2175" y="631"/>
                  </a:lnTo>
                  <a:lnTo>
                    <a:pt x="2187" y="638"/>
                  </a:lnTo>
                  <a:lnTo>
                    <a:pt x="2195" y="648"/>
                  </a:lnTo>
                  <a:lnTo>
                    <a:pt x="2200" y="662"/>
                  </a:lnTo>
                  <a:lnTo>
                    <a:pt x="2201" y="674"/>
                  </a:lnTo>
                  <a:lnTo>
                    <a:pt x="2197" y="687"/>
                  </a:lnTo>
                  <a:lnTo>
                    <a:pt x="2189" y="700"/>
                  </a:lnTo>
                  <a:lnTo>
                    <a:pt x="1703" y="1185"/>
                  </a:lnTo>
                  <a:lnTo>
                    <a:pt x="1677" y="1207"/>
                  </a:lnTo>
                  <a:lnTo>
                    <a:pt x="1649" y="1224"/>
                  </a:lnTo>
                  <a:lnTo>
                    <a:pt x="1618" y="1236"/>
                  </a:lnTo>
                  <a:lnTo>
                    <a:pt x="1586" y="1244"/>
                  </a:lnTo>
                  <a:lnTo>
                    <a:pt x="1553" y="1247"/>
                  </a:lnTo>
                  <a:lnTo>
                    <a:pt x="1545" y="1246"/>
                  </a:lnTo>
                  <a:lnTo>
                    <a:pt x="1537" y="1246"/>
                  </a:lnTo>
                  <a:lnTo>
                    <a:pt x="1525" y="1245"/>
                  </a:lnTo>
                  <a:lnTo>
                    <a:pt x="1247" y="1224"/>
                  </a:lnTo>
                  <a:lnTo>
                    <a:pt x="292" y="2179"/>
                  </a:lnTo>
                  <a:lnTo>
                    <a:pt x="272" y="2195"/>
                  </a:lnTo>
                  <a:lnTo>
                    <a:pt x="249" y="2205"/>
                  </a:lnTo>
                  <a:lnTo>
                    <a:pt x="223" y="2210"/>
                  </a:lnTo>
                  <a:lnTo>
                    <a:pt x="110" y="2215"/>
                  </a:lnTo>
                  <a:lnTo>
                    <a:pt x="106" y="2215"/>
                  </a:lnTo>
                  <a:lnTo>
                    <a:pt x="80" y="2212"/>
                  </a:lnTo>
                  <a:lnTo>
                    <a:pt x="56" y="2204"/>
                  </a:lnTo>
                  <a:lnTo>
                    <a:pt x="36" y="2190"/>
                  </a:lnTo>
                  <a:lnTo>
                    <a:pt x="20" y="2172"/>
                  </a:lnTo>
                  <a:lnTo>
                    <a:pt x="7" y="2151"/>
                  </a:lnTo>
                  <a:lnTo>
                    <a:pt x="0" y="2126"/>
                  </a:lnTo>
                  <a:lnTo>
                    <a:pt x="0" y="2101"/>
                  </a:lnTo>
                  <a:lnTo>
                    <a:pt x="9" y="1994"/>
                  </a:lnTo>
                  <a:lnTo>
                    <a:pt x="12" y="1969"/>
                  </a:lnTo>
                  <a:lnTo>
                    <a:pt x="23" y="1947"/>
                  </a:lnTo>
                  <a:lnTo>
                    <a:pt x="38" y="1927"/>
                  </a:lnTo>
                  <a:lnTo>
                    <a:pt x="174" y="1792"/>
                  </a:lnTo>
                  <a:lnTo>
                    <a:pt x="480" y="1485"/>
                  </a:lnTo>
                  <a:lnTo>
                    <a:pt x="487" y="1479"/>
                  </a:lnTo>
                  <a:lnTo>
                    <a:pt x="803" y="1162"/>
                  </a:lnTo>
                  <a:lnTo>
                    <a:pt x="978" y="987"/>
                  </a:lnTo>
                  <a:lnTo>
                    <a:pt x="955" y="682"/>
                  </a:lnTo>
                  <a:lnTo>
                    <a:pt x="954" y="664"/>
                  </a:lnTo>
                  <a:lnTo>
                    <a:pt x="955" y="627"/>
                  </a:lnTo>
                  <a:lnTo>
                    <a:pt x="961" y="592"/>
                  </a:lnTo>
                  <a:lnTo>
                    <a:pt x="973" y="557"/>
                  </a:lnTo>
                  <a:lnTo>
                    <a:pt x="992" y="525"/>
                  </a:lnTo>
                  <a:lnTo>
                    <a:pt x="1016" y="497"/>
                  </a:lnTo>
                  <a:lnTo>
                    <a:pt x="1501" y="12"/>
                  </a:lnTo>
                  <a:lnTo>
                    <a:pt x="1511" y="5"/>
                  </a:lnTo>
                  <a:lnTo>
                    <a:pt x="1521" y="1"/>
                  </a:lnTo>
                  <a:lnTo>
                    <a:pt x="1531" y="0"/>
                  </a:ln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chemeClr val="dk1"/>
                </a:solidFill>
                <a:latin typeface="Poppins"/>
                <a:ea typeface="Poppins"/>
              </a:endParaRPr>
            </a:p>
          </p:txBody>
        </p:sp>
      </p:grpSp>
      <p:sp>
        <p:nvSpPr>
          <p:cNvPr id="190" name="Google Shape;1156;p32"/>
          <p:cNvSpPr/>
          <p:nvPr/>
        </p:nvSpPr>
        <p:spPr>
          <a:xfrm>
            <a:off x="4715640" y="2435400"/>
            <a:ext cx="1714680" cy="2237040"/>
          </a:xfrm>
          <a:prstGeom prst="roundRect">
            <a:avLst>
              <a:gd name="adj" fmla="val 6488"/>
            </a:avLst>
          </a:prstGeom>
          <a:solidFill>
            <a:schemeClr val="lt1"/>
          </a:solidFill>
          <a:ln w="25400">
            <a:solidFill>
              <a:srgbClr val="2683C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400" b="0" strike="noStrike" spc="-1">
              <a:solidFill>
                <a:srgbClr val="FFFFFF"/>
              </a:solidFill>
              <a:latin typeface="Poppins"/>
              <a:ea typeface="Poppins"/>
            </a:endParaRPr>
          </a:p>
        </p:txBody>
      </p:sp>
      <p:sp>
        <p:nvSpPr>
          <p:cNvPr id="191" name="Google Shape;1157;p32"/>
          <p:cNvSpPr/>
          <p:nvPr/>
        </p:nvSpPr>
        <p:spPr>
          <a:xfrm>
            <a:off x="5157720" y="3973320"/>
            <a:ext cx="83088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500" b="1" strike="noStrike" spc="-1">
                <a:solidFill>
                  <a:schemeClr val="dk2"/>
                </a:solidFill>
                <a:latin typeface="Poppins"/>
                <a:ea typeface="Poppins"/>
              </a:rPr>
              <a:t>Lead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92" name="Google Shape;1158;p32"/>
          <p:cNvGrpSpPr/>
          <p:nvPr/>
        </p:nvGrpSpPr>
        <p:grpSpPr>
          <a:xfrm>
            <a:off x="4963320" y="2604960"/>
            <a:ext cx="1219680" cy="1200240"/>
            <a:chOff x="4963320" y="2604960"/>
            <a:chExt cx="1219680" cy="1200240"/>
          </a:xfrm>
        </p:grpSpPr>
        <p:grpSp>
          <p:nvGrpSpPr>
            <p:cNvPr id="193" name="Google Shape;1159;p32"/>
            <p:cNvGrpSpPr/>
            <p:nvPr/>
          </p:nvGrpSpPr>
          <p:grpSpPr>
            <a:xfrm>
              <a:off x="4963320" y="2604960"/>
              <a:ext cx="1219680" cy="1200240"/>
              <a:chOff x="4963320" y="2604960"/>
              <a:chExt cx="1219680" cy="1200240"/>
            </a:xfrm>
          </p:grpSpPr>
          <p:grpSp>
            <p:nvGrpSpPr>
              <p:cNvPr id="194" name="Google Shape;1160;p32"/>
              <p:cNvGrpSpPr/>
              <p:nvPr/>
            </p:nvGrpSpPr>
            <p:grpSpPr>
              <a:xfrm>
                <a:off x="5043600" y="2683800"/>
                <a:ext cx="1059480" cy="1042200"/>
                <a:chOff x="5043600" y="2683800"/>
                <a:chExt cx="1059480" cy="1042200"/>
              </a:xfrm>
            </p:grpSpPr>
            <p:sp>
              <p:nvSpPr>
                <p:cNvPr id="195" name="Google Shape;1161;p32"/>
                <p:cNvSpPr/>
                <p:nvPr/>
              </p:nvSpPr>
              <p:spPr>
                <a:xfrm>
                  <a:off x="5043600" y="2683800"/>
                  <a:ext cx="1059480" cy="1042200"/>
                </a:xfrm>
                <a:prstGeom prst="ellipse">
                  <a:avLst/>
                </a:prstGeom>
                <a:solidFill>
                  <a:schemeClr val="accent2"/>
                </a:soli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anchor="ctr">
                  <a:noAutofit/>
                </a:bodyPr>
                <a:lstStyle/>
                <a:p>
                  <a:pPr algn="ctr">
                    <a:lnSpc>
                      <a:spcPct val="100000"/>
                    </a:lnSpc>
                    <a:tabLst>
                      <a:tab pos="0" algn="l"/>
                    </a:tabLst>
                  </a:pPr>
                  <a:endParaRPr lang="en-US" sz="1800" b="0" strike="noStrike" spc="-1">
                    <a:solidFill>
                      <a:schemeClr val="lt1"/>
                    </a:solidFill>
                    <a:latin typeface="Poppins"/>
                    <a:ea typeface="Poppins"/>
                  </a:endParaRPr>
                </a:p>
              </p:txBody>
            </p:sp>
            <p:sp>
              <p:nvSpPr>
                <p:cNvPr id="196" name="Google Shape;1162;p32"/>
                <p:cNvSpPr/>
                <p:nvPr/>
              </p:nvSpPr>
              <p:spPr>
                <a:xfrm>
                  <a:off x="5081760" y="2728440"/>
                  <a:ext cx="856080" cy="842760"/>
                </a:xfrm>
                <a:custGeom>
                  <a:avLst/>
                  <a:gdLst>
                    <a:gd name="textAreaLeft" fmla="*/ 0 w 856080"/>
                    <a:gd name="textAreaRight" fmla="*/ 856440 w 856080"/>
                    <a:gd name="textAreaTop" fmla="*/ 0 h 842760"/>
                    <a:gd name="textAreaBottom" fmla="*/ 843120 h 842760"/>
                  </a:gdLst>
                  <a:ahLst/>
                  <a:cxnLst/>
                  <a:rect l="textAreaLeft" t="textAreaTop" r="textAreaRight" b="textAreaBottom"/>
                  <a:pathLst>
                    <a:path w="3937054" h="3939767">
                      <a:moveTo>
                        <a:pt x="2292532" y="0"/>
                      </a:moveTo>
                      <a:cubicBezTo>
                        <a:pt x="2925597" y="0"/>
                        <a:pt x="3498730" y="256601"/>
                        <a:pt x="3913597" y="671467"/>
                      </a:cubicBezTo>
                      <a:lnTo>
                        <a:pt x="3937054" y="697277"/>
                      </a:lnTo>
                      <a:lnTo>
                        <a:pt x="3803046" y="575482"/>
                      </a:lnTo>
                      <a:cubicBezTo>
                        <a:pt x="3406762" y="248439"/>
                        <a:pt x="2898715" y="51979"/>
                        <a:pt x="2344783" y="51979"/>
                      </a:cubicBezTo>
                      <a:cubicBezTo>
                        <a:pt x="1078653" y="51979"/>
                        <a:pt x="52251" y="1078381"/>
                        <a:pt x="52251" y="2344511"/>
                      </a:cubicBezTo>
                      <a:cubicBezTo>
                        <a:pt x="52251" y="2898443"/>
                        <a:pt x="248711" y="3406490"/>
                        <a:pt x="575754" y="3802774"/>
                      </a:cubicBezTo>
                      <a:lnTo>
                        <a:pt x="700261" y="3939767"/>
                      </a:lnTo>
                      <a:lnTo>
                        <a:pt x="671467" y="3913597"/>
                      </a:lnTo>
                      <a:cubicBezTo>
                        <a:pt x="256601" y="3498730"/>
                        <a:pt x="0" y="2925597"/>
                        <a:pt x="0" y="2292532"/>
                      </a:cubicBezTo>
                      <a:cubicBezTo>
                        <a:pt x="0" y="1026402"/>
                        <a:pt x="1026402" y="0"/>
                        <a:pt x="2292532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FFFF"/>
                    </a:gs>
                    <a:gs pos="12000">
                      <a:srgbClr val="FFFFFF"/>
                    </a:gs>
                    <a:gs pos="42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80000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anchor="ctr">
                  <a:noAutofit/>
                </a:bodyPr>
                <a:lstStyle/>
                <a:p>
                  <a:pPr algn="ctr">
                    <a:lnSpc>
                      <a:spcPct val="100000"/>
                    </a:lnSpc>
                    <a:tabLst>
                      <a:tab pos="0" algn="l"/>
                    </a:tabLst>
                  </a:pPr>
                  <a:endParaRPr lang="en-US" sz="1800" b="0" strike="noStrike" spc="-1">
                    <a:solidFill>
                      <a:schemeClr val="lt1"/>
                    </a:solidFill>
                    <a:latin typeface="Poppins"/>
                    <a:ea typeface="Poppins"/>
                  </a:endParaRPr>
                </a:p>
              </p:txBody>
            </p:sp>
          </p:grpSp>
          <p:sp>
            <p:nvSpPr>
              <p:cNvPr id="197" name="Google Shape;1163;p32"/>
              <p:cNvSpPr/>
              <p:nvPr/>
            </p:nvSpPr>
            <p:spPr>
              <a:xfrm>
                <a:off x="4963320" y="2604960"/>
                <a:ext cx="1219680" cy="1200240"/>
              </a:xfrm>
              <a:prstGeom prst="donut">
                <a:avLst>
                  <a:gd name="adj" fmla="val 1347"/>
                </a:avLst>
              </a:prstGeom>
              <a:solidFill>
                <a:srgbClr val="595959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ctr">
                <a:noAutofit/>
              </a:bodyPr>
              <a:lstStyle/>
              <a:p>
                <a:pPr algn="ctr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Poppins"/>
                  <a:ea typeface="Poppins"/>
                </a:endParaRPr>
              </a:p>
            </p:txBody>
          </p:sp>
        </p:grpSp>
        <p:grpSp>
          <p:nvGrpSpPr>
            <p:cNvPr id="198" name="Google Shape;1164;p32"/>
            <p:cNvGrpSpPr/>
            <p:nvPr/>
          </p:nvGrpSpPr>
          <p:grpSpPr>
            <a:xfrm>
              <a:off x="5305680" y="2867760"/>
              <a:ext cx="534600" cy="675000"/>
              <a:chOff x="5305680" y="2867760"/>
              <a:chExt cx="534600" cy="675000"/>
            </a:xfrm>
          </p:grpSpPr>
          <p:sp>
            <p:nvSpPr>
              <p:cNvPr id="199" name="Google Shape;1165;p32"/>
              <p:cNvSpPr/>
              <p:nvPr/>
            </p:nvSpPr>
            <p:spPr>
              <a:xfrm>
                <a:off x="5450040" y="2995920"/>
                <a:ext cx="206280" cy="421560"/>
              </a:xfrm>
              <a:custGeom>
                <a:avLst/>
                <a:gdLst>
                  <a:gd name="textAreaLeft" fmla="*/ 0 w 206280"/>
                  <a:gd name="textAreaRight" fmla="*/ 206640 w 206280"/>
                  <a:gd name="textAreaTop" fmla="*/ 0 h 421560"/>
                  <a:gd name="textAreaBottom" fmla="*/ 421920 h 421560"/>
                </a:gdLst>
                <a:ahLst/>
                <a:cxnLst/>
                <a:rect l="textAreaLeft" t="textAreaTop" r="textAreaRight" b="textAreaBottom"/>
                <a:pathLst>
                  <a:path w="1041" h="2158">
                    <a:moveTo>
                      <a:pt x="353" y="838"/>
                    </a:moveTo>
                    <a:lnTo>
                      <a:pt x="366" y="858"/>
                    </a:lnTo>
                    <a:lnTo>
                      <a:pt x="403" y="1096"/>
                    </a:lnTo>
                    <a:lnTo>
                      <a:pt x="501" y="2084"/>
                    </a:lnTo>
                    <a:lnTo>
                      <a:pt x="505" y="2105"/>
                    </a:lnTo>
                    <a:lnTo>
                      <a:pt x="512" y="2123"/>
                    </a:lnTo>
                    <a:lnTo>
                      <a:pt x="525" y="2138"/>
                    </a:lnTo>
                    <a:lnTo>
                      <a:pt x="540" y="2148"/>
                    </a:lnTo>
                    <a:lnTo>
                      <a:pt x="559" y="2155"/>
                    </a:lnTo>
                    <a:lnTo>
                      <a:pt x="580" y="2158"/>
                    </a:lnTo>
                    <a:lnTo>
                      <a:pt x="694" y="2158"/>
                    </a:lnTo>
                    <a:lnTo>
                      <a:pt x="715" y="2155"/>
                    </a:lnTo>
                    <a:lnTo>
                      <a:pt x="733" y="2148"/>
                    </a:lnTo>
                    <a:lnTo>
                      <a:pt x="749" y="2138"/>
                    </a:lnTo>
                    <a:lnTo>
                      <a:pt x="761" y="2123"/>
                    </a:lnTo>
                    <a:lnTo>
                      <a:pt x="769" y="2105"/>
                    </a:lnTo>
                    <a:lnTo>
                      <a:pt x="773" y="2084"/>
                    </a:lnTo>
                    <a:lnTo>
                      <a:pt x="871" y="1096"/>
                    </a:lnTo>
                    <a:lnTo>
                      <a:pt x="911" y="1096"/>
                    </a:lnTo>
                    <a:lnTo>
                      <a:pt x="938" y="1093"/>
                    </a:lnTo>
                    <a:lnTo>
                      <a:pt x="962" y="1086"/>
                    </a:lnTo>
                    <a:lnTo>
                      <a:pt x="984" y="1073"/>
                    </a:lnTo>
                    <a:lnTo>
                      <a:pt x="1003" y="1057"/>
                    </a:lnTo>
                    <a:lnTo>
                      <a:pt x="1019" y="1038"/>
                    </a:lnTo>
                    <a:lnTo>
                      <a:pt x="1031" y="1015"/>
                    </a:lnTo>
                    <a:lnTo>
                      <a:pt x="1038" y="990"/>
                    </a:lnTo>
                    <a:lnTo>
                      <a:pt x="1041" y="964"/>
                    </a:lnTo>
                    <a:lnTo>
                      <a:pt x="968" y="469"/>
                    </a:lnTo>
                    <a:lnTo>
                      <a:pt x="965" y="442"/>
                    </a:lnTo>
                    <a:lnTo>
                      <a:pt x="958" y="419"/>
                    </a:lnTo>
                    <a:lnTo>
                      <a:pt x="946" y="398"/>
                    </a:lnTo>
                    <a:lnTo>
                      <a:pt x="930" y="380"/>
                    </a:lnTo>
                    <a:lnTo>
                      <a:pt x="910" y="366"/>
                    </a:lnTo>
                    <a:lnTo>
                      <a:pt x="889" y="354"/>
                    </a:lnTo>
                    <a:lnTo>
                      <a:pt x="865" y="348"/>
                    </a:lnTo>
                    <a:lnTo>
                      <a:pt x="839" y="345"/>
                    </a:lnTo>
                    <a:lnTo>
                      <a:pt x="435" y="345"/>
                    </a:lnTo>
                    <a:lnTo>
                      <a:pt x="411" y="347"/>
                    </a:lnTo>
                    <a:lnTo>
                      <a:pt x="388" y="353"/>
                    </a:lnTo>
                    <a:lnTo>
                      <a:pt x="367" y="363"/>
                    </a:lnTo>
                    <a:lnTo>
                      <a:pt x="214" y="60"/>
                    </a:lnTo>
                    <a:lnTo>
                      <a:pt x="202" y="41"/>
                    </a:lnTo>
                    <a:lnTo>
                      <a:pt x="187" y="26"/>
                    </a:lnTo>
                    <a:lnTo>
                      <a:pt x="169" y="14"/>
                    </a:lnTo>
                    <a:lnTo>
                      <a:pt x="150" y="6"/>
                    </a:lnTo>
                    <a:lnTo>
                      <a:pt x="129" y="1"/>
                    </a:lnTo>
                    <a:lnTo>
                      <a:pt x="108" y="0"/>
                    </a:lnTo>
                    <a:lnTo>
                      <a:pt x="87" y="4"/>
                    </a:lnTo>
                    <a:lnTo>
                      <a:pt x="66" y="12"/>
                    </a:lnTo>
                    <a:lnTo>
                      <a:pt x="60" y="15"/>
                    </a:lnTo>
                    <a:lnTo>
                      <a:pt x="41" y="28"/>
                    </a:lnTo>
                    <a:lnTo>
                      <a:pt x="25" y="42"/>
                    </a:lnTo>
                    <a:lnTo>
                      <a:pt x="14" y="59"/>
                    </a:lnTo>
                    <a:lnTo>
                      <a:pt x="5" y="79"/>
                    </a:lnTo>
                    <a:lnTo>
                      <a:pt x="0" y="99"/>
                    </a:lnTo>
                    <a:lnTo>
                      <a:pt x="0" y="120"/>
                    </a:lnTo>
                    <a:lnTo>
                      <a:pt x="3" y="142"/>
                    </a:lnTo>
                    <a:lnTo>
                      <a:pt x="12" y="162"/>
                    </a:lnTo>
                    <a:lnTo>
                      <a:pt x="353" y="838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00" name="Google Shape;1166;p32"/>
              <p:cNvSpPr/>
              <p:nvPr/>
            </p:nvSpPr>
            <p:spPr>
              <a:xfrm>
                <a:off x="5532840" y="2961360"/>
                <a:ext cx="85320" cy="8388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83880"/>
                  <a:gd name="textAreaBottom" fmla="*/ 84240 h 83880"/>
                </a:gdLst>
                <a:ahLst/>
                <a:cxnLst/>
                <a:rect l="textAreaLeft" t="textAreaTop" r="textAreaRight" b="textAreaBottom"/>
                <a:pathLst>
                  <a:path w="433" h="433">
                    <a:moveTo>
                      <a:pt x="216" y="0"/>
                    </a:moveTo>
                    <a:lnTo>
                      <a:pt x="251" y="3"/>
                    </a:lnTo>
                    <a:lnTo>
                      <a:pt x="284" y="12"/>
                    </a:lnTo>
                    <a:lnTo>
                      <a:pt x="316" y="24"/>
                    </a:lnTo>
                    <a:lnTo>
                      <a:pt x="344" y="42"/>
                    </a:lnTo>
                    <a:lnTo>
                      <a:pt x="369" y="64"/>
                    </a:lnTo>
                    <a:lnTo>
                      <a:pt x="390" y="89"/>
                    </a:lnTo>
                    <a:lnTo>
                      <a:pt x="408" y="118"/>
                    </a:lnTo>
                    <a:lnTo>
                      <a:pt x="421" y="148"/>
                    </a:lnTo>
                    <a:lnTo>
                      <a:pt x="429" y="182"/>
                    </a:lnTo>
                    <a:lnTo>
                      <a:pt x="433" y="216"/>
                    </a:lnTo>
                    <a:lnTo>
                      <a:pt x="429" y="252"/>
                    </a:lnTo>
                    <a:lnTo>
                      <a:pt x="421" y="285"/>
                    </a:lnTo>
                    <a:lnTo>
                      <a:pt x="408" y="316"/>
                    </a:lnTo>
                    <a:lnTo>
                      <a:pt x="390" y="344"/>
                    </a:lnTo>
                    <a:lnTo>
                      <a:pt x="369" y="370"/>
                    </a:lnTo>
                    <a:lnTo>
                      <a:pt x="344" y="391"/>
                    </a:lnTo>
                    <a:lnTo>
                      <a:pt x="316" y="408"/>
                    </a:lnTo>
                    <a:lnTo>
                      <a:pt x="284" y="422"/>
                    </a:lnTo>
                    <a:lnTo>
                      <a:pt x="251" y="429"/>
                    </a:lnTo>
                    <a:lnTo>
                      <a:pt x="216" y="433"/>
                    </a:lnTo>
                    <a:lnTo>
                      <a:pt x="180" y="429"/>
                    </a:lnTo>
                    <a:lnTo>
                      <a:pt x="148" y="422"/>
                    </a:lnTo>
                    <a:lnTo>
                      <a:pt x="116" y="408"/>
                    </a:lnTo>
                    <a:lnTo>
                      <a:pt x="88" y="391"/>
                    </a:lnTo>
                    <a:lnTo>
                      <a:pt x="63" y="370"/>
                    </a:lnTo>
                    <a:lnTo>
                      <a:pt x="42" y="344"/>
                    </a:lnTo>
                    <a:lnTo>
                      <a:pt x="24" y="316"/>
                    </a:lnTo>
                    <a:lnTo>
                      <a:pt x="10" y="285"/>
                    </a:lnTo>
                    <a:lnTo>
                      <a:pt x="3" y="252"/>
                    </a:lnTo>
                    <a:lnTo>
                      <a:pt x="0" y="216"/>
                    </a:lnTo>
                    <a:lnTo>
                      <a:pt x="3" y="182"/>
                    </a:lnTo>
                    <a:lnTo>
                      <a:pt x="10" y="148"/>
                    </a:lnTo>
                    <a:lnTo>
                      <a:pt x="24" y="118"/>
                    </a:lnTo>
                    <a:lnTo>
                      <a:pt x="42" y="89"/>
                    </a:lnTo>
                    <a:lnTo>
                      <a:pt x="63" y="64"/>
                    </a:lnTo>
                    <a:lnTo>
                      <a:pt x="88" y="42"/>
                    </a:lnTo>
                    <a:lnTo>
                      <a:pt x="116" y="24"/>
                    </a:lnTo>
                    <a:lnTo>
                      <a:pt x="148" y="12"/>
                    </a:lnTo>
                    <a:lnTo>
                      <a:pt x="180" y="3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2120" bIns="42120"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01" name="Google Shape;1167;p32"/>
              <p:cNvSpPr/>
              <p:nvPr/>
            </p:nvSpPr>
            <p:spPr>
              <a:xfrm>
                <a:off x="5567760" y="2867760"/>
                <a:ext cx="17280" cy="66960"/>
              </a:xfrm>
              <a:custGeom>
                <a:avLst/>
                <a:gdLst>
                  <a:gd name="textAreaLeft" fmla="*/ 0 w 17280"/>
                  <a:gd name="textAreaRight" fmla="*/ 17640 w 17280"/>
                  <a:gd name="textAreaTop" fmla="*/ 0 h 66960"/>
                  <a:gd name="textAreaBottom" fmla="*/ 67320 h 66960"/>
                </a:gdLst>
                <a:ahLst/>
                <a:cxnLst/>
                <a:rect l="textAreaLeft" t="textAreaTop" r="textAreaRight" b="textAreaBottom"/>
                <a:pathLst>
                  <a:path w="86" h="346">
                    <a:moveTo>
                      <a:pt x="43" y="346"/>
                    </a:moveTo>
                    <a:lnTo>
                      <a:pt x="57" y="343"/>
                    </a:lnTo>
                    <a:lnTo>
                      <a:pt x="68" y="337"/>
                    </a:lnTo>
                    <a:lnTo>
                      <a:pt x="78" y="328"/>
                    </a:lnTo>
                    <a:lnTo>
                      <a:pt x="84" y="316"/>
                    </a:lnTo>
                    <a:lnTo>
                      <a:pt x="86" y="303"/>
                    </a:lnTo>
                    <a:lnTo>
                      <a:pt x="86" y="43"/>
                    </a:lnTo>
                    <a:lnTo>
                      <a:pt x="84" y="30"/>
                    </a:lnTo>
                    <a:lnTo>
                      <a:pt x="78" y="18"/>
                    </a:lnTo>
                    <a:lnTo>
                      <a:pt x="68" y="9"/>
                    </a:lnTo>
                    <a:lnTo>
                      <a:pt x="57" y="2"/>
                    </a:lnTo>
                    <a:lnTo>
                      <a:pt x="43" y="0"/>
                    </a:lnTo>
                    <a:lnTo>
                      <a:pt x="29" y="2"/>
                    </a:lnTo>
                    <a:lnTo>
                      <a:pt x="18" y="9"/>
                    </a:lnTo>
                    <a:lnTo>
                      <a:pt x="8" y="18"/>
                    </a:lnTo>
                    <a:lnTo>
                      <a:pt x="2" y="30"/>
                    </a:lnTo>
                    <a:lnTo>
                      <a:pt x="0" y="43"/>
                    </a:lnTo>
                    <a:lnTo>
                      <a:pt x="0" y="303"/>
                    </a:lnTo>
                    <a:lnTo>
                      <a:pt x="2" y="316"/>
                    </a:lnTo>
                    <a:lnTo>
                      <a:pt x="8" y="328"/>
                    </a:lnTo>
                    <a:lnTo>
                      <a:pt x="18" y="337"/>
                    </a:lnTo>
                    <a:lnTo>
                      <a:pt x="29" y="343"/>
                    </a:lnTo>
                    <a:lnTo>
                      <a:pt x="43" y="346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3480" bIns="33480"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02" name="Google Shape;1168;p32"/>
              <p:cNvSpPr/>
              <p:nvPr/>
            </p:nvSpPr>
            <p:spPr>
              <a:xfrm>
                <a:off x="5490000" y="2892600"/>
                <a:ext cx="42480" cy="60480"/>
              </a:xfrm>
              <a:custGeom>
                <a:avLst/>
                <a:gdLst>
                  <a:gd name="textAreaLeft" fmla="*/ 0 w 42480"/>
                  <a:gd name="textAreaRight" fmla="*/ 42840 w 42480"/>
                  <a:gd name="textAreaTop" fmla="*/ 0 h 60480"/>
                  <a:gd name="textAreaBottom" fmla="*/ 60840 h 60480"/>
                </a:gdLst>
                <a:ahLst/>
                <a:cxnLst/>
                <a:rect l="textAreaLeft" t="textAreaTop" r="textAreaRight" b="textAreaBottom"/>
                <a:pathLst>
                  <a:path w="216" h="311">
                    <a:moveTo>
                      <a:pt x="135" y="289"/>
                    </a:moveTo>
                    <a:lnTo>
                      <a:pt x="145" y="301"/>
                    </a:lnTo>
                    <a:lnTo>
                      <a:pt x="158" y="308"/>
                    </a:lnTo>
                    <a:lnTo>
                      <a:pt x="172" y="311"/>
                    </a:lnTo>
                    <a:lnTo>
                      <a:pt x="184" y="309"/>
                    </a:lnTo>
                    <a:lnTo>
                      <a:pt x="195" y="305"/>
                    </a:lnTo>
                    <a:lnTo>
                      <a:pt x="205" y="296"/>
                    </a:lnTo>
                    <a:lnTo>
                      <a:pt x="212" y="285"/>
                    </a:lnTo>
                    <a:lnTo>
                      <a:pt x="216" y="272"/>
                    </a:lnTo>
                    <a:lnTo>
                      <a:pt x="214" y="259"/>
                    </a:lnTo>
                    <a:lnTo>
                      <a:pt x="210" y="246"/>
                    </a:lnTo>
                    <a:lnTo>
                      <a:pt x="80" y="21"/>
                    </a:lnTo>
                    <a:lnTo>
                      <a:pt x="72" y="11"/>
                    </a:lnTo>
                    <a:lnTo>
                      <a:pt x="60" y="4"/>
                    </a:lnTo>
                    <a:lnTo>
                      <a:pt x="47" y="0"/>
                    </a:lnTo>
                    <a:lnTo>
                      <a:pt x="34" y="0"/>
                    </a:lnTo>
                    <a:lnTo>
                      <a:pt x="21" y="6"/>
                    </a:lnTo>
                    <a:lnTo>
                      <a:pt x="11" y="14"/>
                    </a:lnTo>
                    <a:lnTo>
                      <a:pt x="3" y="26"/>
                    </a:lnTo>
                    <a:lnTo>
                      <a:pt x="0" y="38"/>
                    </a:lnTo>
                    <a:lnTo>
                      <a:pt x="0" y="52"/>
                    </a:lnTo>
                    <a:lnTo>
                      <a:pt x="5" y="64"/>
                    </a:lnTo>
                    <a:lnTo>
                      <a:pt x="135" y="289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0240" bIns="30240"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03" name="Google Shape;1169;p32"/>
              <p:cNvSpPr/>
              <p:nvPr/>
            </p:nvSpPr>
            <p:spPr>
              <a:xfrm>
                <a:off x="5618520" y="2892600"/>
                <a:ext cx="42480" cy="60480"/>
              </a:xfrm>
              <a:custGeom>
                <a:avLst/>
                <a:gdLst>
                  <a:gd name="textAreaLeft" fmla="*/ 0 w 42480"/>
                  <a:gd name="textAreaRight" fmla="*/ 42840 w 42480"/>
                  <a:gd name="textAreaTop" fmla="*/ 0 h 60480"/>
                  <a:gd name="textAreaBottom" fmla="*/ 60840 h 60480"/>
                </a:gdLst>
                <a:ahLst/>
                <a:cxnLst/>
                <a:rect l="textAreaLeft" t="textAreaTop" r="textAreaRight" b="textAreaBottom"/>
                <a:pathLst>
                  <a:path w="215" h="311">
                    <a:moveTo>
                      <a:pt x="21" y="305"/>
                    </a:moveTo>
                    <a:lnTo>
                      <a:pt x="31" y="309"/>
                    </a:lnTo>
                    <a:lnTo>
                      <a:pt x="43" y="311"/>
                    </a:lnTo>
                    <a:lnTo>
                      <a:pt x="57" y="308"/>
                    </a:lnTo>
                    <a:lnTo>
                      <a:pt x="70" y="301"/>
                    </a:lnTo>
                    <a:lnTo>
                      <a:pt x="79" y="289"/>
                    </a:lnTo>
                    <a:lnTo>
                      <a:pt x="210" y="64"/>
                    </a:lnTo>
                    <a:lnTo>
                      <a:pt x="215" y="52"/>
                    </a:lnTo>
                    <a:lnTo>
                      <a:pt x="215" y="38"/>
                    </a:lnTo>
                    <a:lnTo>
                      <a:pt x="212" y="26"/>
                    </a:lnTo>
                    <a:lnTo>
                      <a:pt x="204" y="14"/>
                    </a:lnTo>
                    <a:lnTo>
                      <a:pt x="194" y="6"/>
                    </a:lnTo>
                    <a:lnTo>
                      <a:pt x="181" y="0"/>
                    </a:lnTo>
                    <a:lnTo>
                      <a:pt x="168" y="0"/>
                    </a:lnTo>
                    <a:lnTo>
                      <a:pt x="155" y="4"/>
                    </a:lnTo>
                    <a:lnTo>
                      <a:pt x="143" y="11"/>
                    </a:lnTo>
                    <a:lnTo>
                      <a:pt x="135" y="21"/>
                    </a:lnTo>
                    <a:lnTo>
                      <a:pt x="5" y="246"/>
                    </a:lnTo>
                    <a:lnTo>
                      <a:pt x="1" y="259"/>
                    </a:lnTo>
                    <a:lnTo>
                      <a:pt x="0" y="272"/>
                    </a:lnTo>
                    <a:lnTo>
                      <a:pt x="3" y="285"/>
                    </a:lnTo>
                    <a:lnTo>
                      <a:pt x="10" y="296"/>
                    </a:lnTo>
                    <a:lnTo>
                      <a:pt x="21" y="305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0240" bIns="30240"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04" name="Google Shape;1170;p32"/>
              <p:cNvSpPr/>
              <p:nvPr/>
            </p:nvSpPr>
            <p:spPr>
              <a:xfrm>
                <a:off x="5674320" y="3119400"/>
                <a:ext cx="85320" cy="19188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91880"/>
                  <a:gd name="textAreaBottom" fmla="*/ 192240 h 191880"/>
                </a:gdLst>
                <a:ahLst/>
                <a:cxnLst/>
                <a:rect l="textAreaLeft" t="textAreaTop" r="textAreaRight" b="textAreaBottom"/>
                <a:pathLst>
                  <a:path w="436" h="981">
                    <a:moveTo>
                      <a:pt x="327" y="0"/>
                    </a:moveTo>
                    <a:lnTo>
                      <a:pt x="109" y="0"/>
                    </a:lnTo>
                    <a:lnTo>
                      <a:pt x="91" y="4"/>
                    </a:lnTo>
                    <a:lnTo>
                      <a:pt x="74" y="10"/>
                    </a:lnTo>
                    <a:lnTo>
                      <a:pt x="60" y="21"/>
                    </a:lnTo>
                    <a:lnTo>
                      <a:pt x="49" y="36"/>
                    </a:lnTo>
                    <a:lnTo>
                      <a:pt x="42" y="53"/>
                    </a:lnTo>
                    <a:lnTo>
                      <a:pt x="40" y="71"/>
                    </a:lnTo>
                    <a:lnTo>
                      <a:pt x="0" y="421"/>
                    </a:lnTo>
                    <a:lnTo>
                      <a:pt x="3" y="440"/>
                    </a:lnTo>
                    <a:lnTo>
                      <a:pt x="9" y="456"/>
                    </a:lnTo>
                    <a:lnTo>
                      <a:pt x="21" y="471"/>
                    </a:lnTo>
                    <a:lnTo>
                      <a:pt x="34" y="481"/>
                    </a:lnTo>
                    <a:lnTo>
                      <a:pt x="51" y="489"/>
                    </a:lnTo>
                    <a:lnTo>
                      <a:pt x="70" y="491"/>
                    </a:lnTo>
                    <a:lnTo>
                      <a:pt x="91" y="491"/>
                    </a:lnTo>
                    <a:lnTo>
                      <a:pt x="145" y="941"/>
                    </a:lnTo>
                    <a:lnTo>
                      <a:pt x="147" y="954"/>
                    </a:lnTo>
                    <a:lnTo>
                      <a:pt x="153" y="965"/>
                    </a:lnTo>
                    <a:lnTo>
                      <a:pt x="163" y="973"/>
                    </a:lnTo>
                    <a:lnTo>
                      <a:pt x="174" y="979"/>
                    </a:lnTo>
                    <a:lnTo>
                      <a:pt x="188" y="981"/>
                    </a:lnTo>
                    <a:lnTo>
                      <a:pt x="249" y="981"/>
                    </a:lnTo>
                    <a:lnTo>
                      <a:pt x="263" y="979"/>
                    </a:lnTo>
                    <a:lnTo>
                      <a:pt x="274" y="973"/>
                    </a:lnTo>
                    <a:lnTo>
                      <a:pt x="283" y="965"/>
                    </a:lnTo>
                    <a:lnTo>
                      <a:pt x="289" y="954"/>
                    </a:lnTo>
                    <a:lnTo>
                      <a:pt x="291" y="941"/>
                    </a:lnTo>
                    <a:lnTo>
                      <a:pt x="345" y="491"/>
                    </a:lnTo>
                    <a:lnTo>
                      <a:pt x="367" y="491"/>
                    </a:lnTo>
                    <a:lnTo>
                      <a:pt x="385" y="489"/>
                    </a:lnTo>
                    <a:lnTo>
                      <a:pt x="401" y="481"/>
                    </a:lnTo>
                    <a:lnTo>
                      <a:pt x="416" y="471"/>
                    </a:lnTo>
                    <a:lnTo>
                      <a:pt x="426" y="456"/>
                    </a:lnTo>
                    <a:lnTo>
                      <a:pt x="434" y="440"/>
                    </a:lnTo>
                    <a:lnTo>
                      <a:pt x="436" y="421"/>
                    </a:lnTo>
                    <a:lnTo>
                      <a:pt x="397" y="71"/>
                    </a:lnTo>
                    <a:lnTo>
                      <a:pt x="394" y="53"/>
                    </a:lnTo>
                    <a:lnTo>
                      <a:pt x="388" y="36"/>
                    </a:lnTo>
                    <a:lnTo>
                      <a:pt x="376" y="21"/>
                    </a:lnTo>
                    <a:lnTo>
                      <a:pt x="362" y="10"/>
                    </a:lnTo>
                    <a:lnTo>
                      <a:pt x="346" y="4"/>
                    </a:lnTo>
                    <a:lnTo>
                      <a:pt x="327" y="0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05" name="Google Shape;1171;p32"/>
              <p:cNvSpPr/>
              <p:nvPr/>
            </p:nvSpPr>
            <p:spPr>
              <a:xfrm>
                <a:off x="5693400" y="3066120"/>
                <a:ext cx="47160" cy="45000"/>
              </a:xfrm>
              <a:custGeom>
                <a:avLst/>
                <a:gdLst>
                  <a:gd name="textAreaLeft" fmla="*/ 0 w 47160"/>
                  <a:gd name="textAreaRight" fmla="*/ 47520 w 47160"/>
                  <a:gd name="textAreaTop" fmla="*/ 0 h 45000"/>
                  <a:gd name="textAreaBottom" fmla="*/ 45360 h 45000"/>
                </a:gdLst>
                <a:ahLst/>
                <a:cxnLst/>
                <a:rect l="textAreaLeft" t="textAreaTop" r="textAreaRight" b="textAreaBottom"/>
                <a:pathLst>
                  <a:path w="233" h="233">
                    <a:moveTo>
                      <a:pt x="116" y="0"/>
                    </a:moveTo>
                    <a:lnTo>
                      <a:pt x="143" y="3"/>
                    </a:lnTo>
                    <a:lnTo>
                      <a:pt x="168" y="11"/>
                    </a:lnTo>
                    <a:lnTo>
                      <a:pt x="189" y="25"/>
                    </a:lnTo>
                    <a:lnTo>
                      <a:pt x="208" y="43"/>
                    </a:lnTo>
                    <a:lnTo>
                      <a:pt x="221" y="65"/>
                    </a:lnTo>
                    <a:lnTo>
                      <a:pt x="230" y="89"/>
                    </a:lnTo>
                    <a:lnTo>
                      <a:pt x="233" y="116"/>
                    </a:lnTo>
                    <a:lnTo>
                      <a:pt x="230" y="142"/>
                    </a:lnTo>
                    <a:lnTo>
                      <a:pt x="221" y="168"/>
                    </a:lnTo>
                    <a:lnTo>
                      <a:pt x="208" y="189"/>
                    </a:lnTo>
                    <a:lnTo>
                      <a:pt x="189" y="207"/>
                    </a:lnTo>
                    <a:lnTo>
                      <a:pt x="168" y="221"/>
                    </a:lnTo>
                    <a:lnTo>
                      <a:pt x="143" y="229"/>
                    </a:lnTo>
                    <a:lnTo>
                      <a:pt x="116" y="233"/>
                    </a:lnTo>
                    <a:lnTo>
                      <a:pt x="89" y="229"/>
                    </a:lnTo>
                    <a:lnTo>
                      <a:pt x="65" y="221"/>
                    </a:lnTo>
                    <a:lnTo>
                      <a:pt x="43" y="207"/>
                    </a:lnTo>
                    <a:lnTo>
                      <a:pt x="25" y="189"/>
                    </a:lnTo>
                    <a:lnTo>
                      <a:pt x="11" y="168"/>
                    </a:lnTo>
                    <a:lnTo>
                      <a:pt x="3" y="142"/>
                    </a:lnTo>
                    <a:lnTo>
                      <a:pt x="0" y="116"/>
                    </a:lnTo>
                    <a:lnTo>
                      <a:pt x="3" y="89"/>
                    </a:lnTo>
                    <a:lnTo>
                      <a:pt x="11" y="65"/>
                    </a:lnTo>
                    <a:lnTo>
                      <a:pt x="25" y="43"/>
                    </a:lnTo>
                    <a:lnTo>
                      <a:pt x="43" y="25"/>
                    </a:lnTo>
                    <a:lnTo>
                      <a:pt x="65" y="11"/>
                    </a:lnTo>
                    <a:lnTo>
                      <a:pt x="89" y="3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2680" bIns="22680"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06" name="Google Shape;1172;p32"/>
              <p:cNvSpPr/>
              <p:nvPr/>
            </p:nvSpPr>
            <p:spPr>
              <a:xfrm>
                <a:off x="5388120" y="3119400"/>
                <a:ext cx="85320" cy="19188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91880"/>
                  <a:gd name="textAreaBottom" fmla="*/ 192240 h 191880"/>
                </a:gdLst>
                <a:ahLst/>
                <a:cxnLst/>
                <a:rect l="textAreaLeft" t="textAreaTop" r="textAreaRight" b="textAreaBottom"/>
                <a:pathLst>
                  <a:path w="435" h="981">
                    <a:moveTo>
                      <a:pt x="396" y="71"/>
                    </a:moveTo>
                    <a:lnTo>
                      <a:pt x="393" y="53"/>
                    </a:lnTo>
                    <a:lnTo>
                      <a:pt x="387" y="36"/>
                    </a:lnTo>
                    <a:lnTo>
                      <a:pt x="375" y="21"/>
                    </a:lnTo>
                    <a:lnTo>
                      <a:pt x="362" y="10"/>
                    </a:lnTo>
                    <a:lnTo>
                      <a:pt x="345" y="4"/>
                    </a:lnTo>
                    <a:lnTo>
                      <a:pt x="326" y="0"/>
                    </a:lnTo>
                    <a:lnTo>
                      <a:pt x="108" y="0"/>
                    </a:lnTo>
                    <a:lnTo>
                      <a:pt x="90" y="4"/>
                    </a:lnTo>
                    <a:lnTo>
                      <a:pt x="74" y="10"/>
                    </a:lnTo>
                    <a:lnTo>
                      <a:pt x="59" y="21"/>
                    </a:lnTo>
                    <a:lnTo>
                      <a:pt x="48" y="36"/>
                    </a:lnTo>
                    <a:lnTo>
                      <a:pt x="41" y="53"/>
                    </a:lnTo>
                    <a:lnTo>
                      <a:pt x="39" y="71"/>
                    </a:lnTo>
                    <a:lnTo>
                      <a:pt x="0" y="421"/>
                    </a:lnTo>
                    <a:lnTo>
                      <a:pt x="2" y="440"/>
                    </a:lnTo>
                    <a:lnTo>
                      <a:pt x="10" y="456"/>
                    </a:lnTo>
                    <a:lnTo>
                      <a:pt x="20" y="471"/>
                    </a:lnTo>
                    <a:lnTo>
                      <a:pt x="34" y="481"/>
                    </a:lnTo>
                    <a:lnTo>
                      <a:pt x="51" y="489"/>
                    </a:lnTo>
                    <a:lnTo>
                      <a:pt x="69" y="491"/>
                    </a:lnTo>
                    <a:lnTo>
                      <a:pt x="91" y="491"/>
                    </a:lnTo>
                    <a:lnTo>
                      <a:pt x="144" y="941"/>
                    </a:lnTo>
                    <a:lnTo>
                      <a:pt x="147" y="954"/>
                    </a:lnTo>
                    <a:lnTo>
                      <a:pt x="152" y="965"/>
                    </a:lnTo>
                    <a:lnTo>
                      <a:pt x="162" y="973"/>
                    </a:lnTo>
                    <a:lnTo>
                      <a:pt x="173" y="979"/>
                    </a:lnTo>
                    <a:lnTo>
                      <a:pt x="187" y="981"/>
                    </a:lnTo>
                    <a:lnTo>
                      <a:pt x="248" y="981"/>
                    </a:lnTo>
                    <a:lnTo>
                      <a:pt x="262" y="979"/>
                    </a:lnTo>
                    <a:lnTo>
                      <a:pt x="273" y="973"/>
                    </a:lnTo>
                    <a:lnTo>
                      <a:pt x="283" y="965"/>
                    </a:lnTo>
                    <a:lnTo>
                      <a:pt x="288" y="954"/>
                    </a:lnTo>
                    <a:lnTo>
                      <a:pt x="290" y="941"/>
                    </a:lnTo>
                    <a:lnTo>
                      <a:pt x="344" y="491"/>
                    </a:lnTo>
                    <a:lnTo>
                      <a:pt x="366" y="491"/>
                    </a:lnTo>
                    <a:lnTo>
                      <a:pt x="385" y="489"/>
                    </a:lnTo>
                    <a:lnTo>
                      <a:pt x="400" y="481"/>
                    </a:lnTo>
                    <a:lnTo>
                      <a:pt x="415" y="471"/>
                    </a:lnTo>
                    <a:lnTo>
                      <a:pt x="426" y="456"/>
                    </a:lnTo>
                    <a:lnTo>
                      <a:pt x="433" y="440"/>
                    </a:lnTo>
                    <a:lnTo>
                      <a:pt x="435" y="421"/>
                    </a:lnTo>
                    <a:lnTo>
                      <a:pt x="396" y="71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07" name="Google Shape;1173;p32"/>
              <p:cNvSpPr/>
              <p:nvPr/>
            </p:nvSpPr>
            <p:spPr>
              <a:xfrm>
                <a:off x="5407200" y="3066120"/>
                <a:ext cx="47160" cy="45000"/>
              </a:xfrm>
              <a:custGeom>
                <a:avLst/>
                <a:gdLst>
                  <a:gd name="textAreaLeft" fmla="*/ 0 w 47160"/>
                  <a:gd name="textAreaRight" fmla="*/ 47520 w 47160"/>
                  <a:gd name="textAreaTop" fmla="*/ 0 h 45000"/>
                  <a:gd name="textAreaBottom" fmla="*/ 45360 h 45000"/>
                </a:gdLst>
                <a:ahLst/>
                <a:cxnLst/>
                <a:rect l="textAreaLeft" t="textAreaTop" r="textAreaRight" b="textAreaBottom"/>
                <a:pathLst>
                  <a:path w="233" h="233">
                    <a:moveTo>
                      <a:pt x="117" y="0"/>
                    </a:moveTo>
                    <a:lnTo>
                      <a:pt x="143" y="3"/>
                    </a:lnTo>
                    <a:lnTo>
                      <a:pt x="168" y="11"/>
                    </a:lnTo>
                    <a:lnTo>
                      <a:pt x="190" y="25"/>
                    </a:lnTo>
                    <a:lnTo>
                      <a:pt x="208" y="43"/>
                    </a:lnTo>
                    <a:lnTo>
                      <a:pt x="222" y="65"/>
                    </a:lnTo>
                    <a:lnTo>
                      <a:pt x="230" y="89"/>
                    </a:lnTo>
                    <a:lnTo>
                      <a:pt x="233" y="116"/>
                    </a:lnTo>
                    <a:lnTo>
                      <a:pt x="230" y="142"/>
                    </a:lnTo>
                    <a:lnTo>
                      <a:pt x="222" y="168"/>
                    </a:lnTo>
                    <a:lnTo>
                      <a:pt x="208" y="189"/>
                    </a:lnTo>
                    <a:lnTo>
                      <a:pt x="190" y="207"/>
                    </a:lnTo>
                    <a:lnTo>
                      <a:pt x="168" y="221"/>
                    </a:lnTo>
                    <a:lnTo>
                      <a:pt x="143" y="229"/>
                    </a:lnTo>
                    <a:lnTo>
                      <a:pt x="117" y="233"/>
                    </a:lnTo>
                    <a:lnTo>
                      <a:pt x="90" y="229"/>
                    </a:lnTo>
                    <a:lnTo>
                      <a:pt x="65" y="221"/>
                    </a:lnTo>
                    <a:lnTo>
                      <a:pt x="43" y="207"/>
                    </a:lnTo>
                    <a:lnTo>
                      <a:pt x="25" y="189"/>
                    </a:lnTo>
                    <a:lnTo>
                      <a:pt x="12" y="168"/>
                    </a:lnTo>
                    <a:lnTo>
                      <a:pt x="3" y="142"/>
                    </a:lnTo>
                    <a:lnTo>
                      <a:pt x="0" y="116"/>
                    </a:lnTo>
                    <a:lnTo>
                      <a:pt x="3" y="89"/>
                    </a:lnTo>
                    <a:lnTo>
                      <a:pt x="12" y="65"/>
                    </a:lnTo>
                    <a:lnTo>
                      <a:pt x="25" y="43"/>
                    </a:lnTo>
                    <a:lnTo>
                      <a:pt x="43" y="25"/>
                    </a:lnTo>
                    <a:lnTo>
                      <a:pt x="65" y="11"/>
                    </a:lnTo>
                    <a:lnTo>
                      <a:pt x="90" y="3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2680" bIns="22680"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08" name="Google Shape;1174;p32"/>
              <p:cNvSpPr/>
              <p:nvPr/>
            </p:nvSpPr>
            <p:spPr>
              <a:xfrm>
                <a:off x="5766120" y="3128760"/>
                <a:ext cx="74160" cy="167040"/>
              </a:xfrm>
              <a:custGeom>
                <a:avLst/>
                <a:gdLst>
                  <a:gd name="textAreaLeft" fmla="*/ 0 w 74160"/>
                  <a:gd name="textAreaRight" fmla="*/ 74520 w 74160"/>
                  <a:gd name="textAreaTop" fmla="*/ 0 h 167040"/>
                  <a:gd name="textAreaBottom" fmla="*/ 167400 h 167040"/>
                </a:gdLst>
                <a:ahLst/>
                <a:cxnLst/>
                <a:rect l="textAreaLeft" t="textAreaTop" r="textAreaRight" b="textAreaBottom"/>
                <a:pathLst>
                  <a:path w="382" h="857">
                    <a:moveTo>
                      <a:pt x="347" y="61"/>
                    </a:moveTo>
                    <a:lnTo>
                      <a:pt x="344" y="43"/>
                    </a:lnTo>
                    <a:lnTo>
                      <a:pt x="336" y="26"/>
                    </a:lnTo>
                    <a:lnTo>
                      <a:pt x="322" y="12"/>
                    </a:lnTo>
                    <a:lnTo>
                      <a:pt x="306" y="3"/>
                    </a:lnTo>
                    <a:lnTo>
                      <a:pt x="286" y="0"/>
                    </a:lnTo>
                    <a:lnTo>
                      <a:pt x="96" y="0"/>
                    </a:lnTo>
                    <a:lnTo>
                      <a:pt x="77" y="3"/>
                    </a:lnTo>
                    <a:lnTo>
                      <a:pt x="60" y="12"/>
                    </a:lnTo>
                    <a:lnTo>
                      <a:pt x="47" y="26"/>
                    </a:lnTo>
                    <a:lnTo>
                      <a:pt x="38" y="43"/>
                    </a:lnTo>
                    <a:lnTo>
                      <a:pt x="35" y="61"/>
                    </a:lnTo>
                    <a:lnTo>
                      <a:pt x="0" y="368"/>
                    </a:lnTo>
                    <a:lnTo>
                      <a:pt x="3" y="387"/>
                    </a:lnTo>
                    <a:lnTo>
                      <a:pt x="12" y="404"/>
                    </a:lnTo>
                    <a:lnTo>
                      <a:pt x="25" y="417"/>
                    </a:lnTo>
                    <a:lnTo>
                      <a:pt x="42" y="426"/>
                    </a:lnTo>
                    <a:lnTo>
                      <a:pt x="61" y="429"/>
                    </a:lnTo>
                    <a:lnTo>
                      <a:pt x="80" y="429"/>
                    </a:lnTo>
                    <a:lnTo>
                      <a:pt x="127" y="822"/>
                    </a:lnTo>
                    <a:lnTo>
                      <a:pt x="130" y="834"/>
                    </a:lnTo>
                    <a:lnTo>
                      <a:pt x="135" y="843"/>
                    </a:lnTo>
                    <a:lnTo>
                      <a:pt x="142" y="851"/>
                    </a:lnTo>
                    <a:lnTo>
                      <a:pt x="153" y="856"/>
                    </a:lnTo>
                    <a:lnTo>
                      <a:pt x="164" y="857"/>
                    </a:lnTo>
                    <a:lnTo>
                      <a:pt x="218" y="857"/>
                    </a:lnTo>
                    <a:lnTo>
                      <a:pt x="229" y="856"/>
                    </a:lnTo>
                    <a:lnTo>
                      <a:pt x="240" y="851"/>
                    </a:lnTo>
                    <a:lnTo>
                      <a:pt x="248" y="843"/>
                    </a:lnTo>
                    <a:lnTo>
                      <a:pt x="254" y="834"/>
                    </a:lnTo>
                    <a:lnTo>
                      <a:pt x="255" y="822"/>
                    </a:lnTo>
                    <a:lnTo>
                      <a:pt x="302" y="429"/>
                    </a:lnTo>
                    <a:lnTo>
                      <a:pt x="321" y="429"/>
                    </a:lnTo>
                    <a:lnTo>
                      <a:pt x="340" y="426"/>
                    </a:lnTo>
                    <a:lnTo>
                      <a:pt x="357" y="417"/>
                    </a:lnTo>
                    <a:lnTo>
                      <a:pt x="370" y="404"/>
                    </a:lnTo>
                    <a:lnTo>
                      <a:pt x="379" y="387"/>
                    </a:lnTo>
                    <a:lnTo>
                      <a:pt x="382" y="368"/>
                    </a:lnTo>
                    <a:lnTo>
                      <a:pt x="347" y="61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09" name="Google Shape;1175;p32"/>
              <p:cNvSpPr/>
              <p:nvPr/>
            </p:nvSpPr>
            <p:spPr>
              <a:xfrm>
                <a:off x="5783760" y="3081600"/>
                <a:ext cx="39240" cy="40320"/>
              </a:xfrm>
              <a:custGeom>
                <a:avLst/>
                <a:gdLst>
                  <a:gd name="textAreaLeft" fmla="*/ 0 w 39240"/>
                  <a:gd name="textAreaRight" fmla="*/ 39600 w 39240"/>
                  <a:gd name="textAreaTop" fmla="*/ 0 h 40320"/>
                  <a:gd name="textAreaBottom" fmla="*/ 40680 h 40320"/>
                </a:gdLst>
                <a:ahLst/>
                <a:cxnLst/>
                <a:rect l="textAreaLeft" t="textAreaTop" r="textAreaRight" b="textAreaBottom"/>
                <a:pathLst>
                  <a:path w="204" h="205">
                    <a:moveTo>
                      <a:pt x="103" y="0"/>
                    </a:moveTo>
                    <a:lnTo>
                      <a:pt x="126" y="3"/>
                    </a:lnTo>
                    <a:lnTo>
                      <a:pt x="147" y="11"/>
                    </a:lnTo>
                    <a:lnTo>
                      <a:pt x="167" y="23"/>
                    </a:lnTo>
                    <a:lnTo>
                      <a:pt x="182" y="39"/>
                    </a:lnTo>
                    <a:lnTo>
                      <a:pt x="194" y="58"/>
                    </a:lnTo>
                    <a:lnTo>
                      <a:pt x="201" y="79"/>
                    </a:lnTo>
                    <a:lnTo>
                      <a:pt x="204" y="102"/>
                    </a:lnTo>
                    <a:lnTo>
                      <a:pt x="201" y="126"/>
                    </a:lnTo>
                    <a:lnTo>
                      <a:pt x="194" y="147"/>
                    </a:lnTo>
                    <a:lnTo>
                      <a:pt x="182" y="166"/>
                    </a:lnTo>
                    <a:lnTo>
                      <a:pt x="167" y="182"/>
                    </a:lnTo>
                    <a:lnTo>
                      <a:pt x="147" y="194"/>
                    </a:lnTo>
                    <a:lnTo>
                      <a:pt x="126" y="202"/>
                    </a:lnTo>
                    <a:lnTo>
                      <a:pt x="103" y="205"/>
                    </a:lnTo>
                    <a:lnTo>
                      <a:pt x="78" y="202"/>
                    </a:lnTo>
                    <a:lnTo>
                      <a:pt x="57" y="194"/>
                    </a:lnTo>
                    <a:lnTo>
                      <a:pt x="38" y="182"/>
                    </a:lnTo>
                    <a:lnTo>
                      <a:pt x="23" y="166"/>
                    </a:lnTo>
                    <a:lnTo>
                      <a:pt x="10" y="147"/>
                    </a:lnTo>
                    <a:lnTo>
                      <a:pt x="3" y="126"/>
                    </a:lnTo>
                    <a:lnTo>
                      <a:pt x="0" y="102"/>
                    </a:lnTo>
                    <a:lnTo>
                      <a:pt x="3" y="79"/>
                    </a:lnTo>
                    <a:lnTo>
                      <a:pt x="10" y="58"/>
                    </a:lnTo>
                    <a:lnTo>
                      <a:pt x="23" y="39"/>
                    </a:lnTo>
                    <a:lnTo>
                      <a:pt x="38" y="23"/>
                    </a:lnTo>
                    <a:lnTo>
                      <a:pt x="57" y="11"/>
                    </a:lnTo>
                    <a:lnTo>
                      <a:pt x="78" y="3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0160" bIns="20160"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10" name="Google Shape;1176;p32"/>
              <p:cNvSpPr/>
              <p:nvPr/>
            </p:nvSpPr>
            <p:spPr>
              <a:xfrm>
                <a:off x="5305680" y="3128760"/>
                <a:ext cx="75960" cy="167040"/>
              </a:xfrm>
              <a:custGeom>
                <a:avLst/>
                <a:gdLst>
                  <a:gd name="textAreaLeft" fmla="*/ 0 w 75960"/>
                  <a:gd name="textAreaRight" fmla="*/ 76320 w 75960"/>
                  <a:gd name="textAreaTop" fmla="*/ 0 h 167040"/>
                  <a:gd name="textAreaBottom" fmla="*/ 167400 h 167040"/>
                </a:gdLst>
                <a:ahLst/>
                <a:cxnLst/>
                <a:rect l="textAreaLeft" t="textAreaTop" r="textAreaRight" b="textAreaBottom"/>
                <a:pathLst>
                  <a:path w="382" h="857">
                    <a:moveTo>
                      <a:pt x="286" y="0"/>
                    </a:moveTo>
                    <a:lnTo>
                      <a:pt x="96" y="0"/>
                    </a:lnTo>
                    <a:lnTo>
                      <a:pt x="76" y="3"/>
                    </a:lnTo>
                    <a:lnTo>
                      <a:pt x="59" y="12"/>
                    </a:lnTo>
                    <a:lnTo>
                      <a:pt x="46" y="26"/>
                    </a:lnTo>
                    <a:lnTo>
                      <a:pt x="38" y="43"/>
                    </a:lnTo>
                    <a:lnTo>
                      <a:pt x="35" y="61"/>
                    </a:lnTo>
                    <a:lnTo>
                      <a:pt x="0" y="368"/>
                    </a:lnTo>
                    <a:lnTo>
                      <a:pt x="3" y="387"/>
                    </a:lnTo>
                    <a:lnTo>
                      <a:pt x="12" y="404"/>
                    </a:lnTo>
                    <a:lnTo>
                      <a:pt x="25" y="417"/>
                    </a:lnTo>
                    <a:lnTo>
                      <a:pt x="41" y="426"/>
                    </a:lnTo>
                    <a:lnTo>
                      <a:pt x="61" y="429"/>
                    </a:lnTo>
                    <a:lnTo>
                      <a:pt x="80" y="429"/>
                    </a:lnTo>
                    <a:lnTo>
                      <a:pt x="126" y="822"/>
                    </a:lnTo>
                    <a:lnTo>
                      <a:pt x="128" y="834"/>
                    </a:lnTo>
                    <a:lnTo>
                      <a:pt x="134" y="843"/>
                    </a:lnTo>
                    <a:lnTo>
                      <a:pt x="142" y="851"/>
                    </a:lnTo>
                    <a:lnTo>
                      <a:pt x="152" y="856"/>
                    </a:lnTo>
                    <a:lnTo>
                      <a:pt x="164" y="857"/>
                    </a:lnTo>
                    <a:lnTo>
                      <a:pt x="218" y="857"/>
                    </a:lnTo>
                    <a:lnTo>
                      <a:pt x="229" y="856"/>
                    </a:lnTo>
                    <a:lnTo>
                      <a:pt x="239" y="851"/>
                    </a:lnTo>
                    <a:lnTo>
                      <a:pt x="247" y="843"/>
                    </a:lnTo>
                    <a:lnTo>
                      <a:pt x="252" y="834"/>
                    </a:lnTo>
                    <a:lnTo>
                      <a:pt x="254" y="822"/>
                    </a:lnTo>
                    <a:lnTo>
                      <a:pt x="302" y="429"/>
                    </a:lnTo>
                    <a:lnTo>
                      <a:pt x="321" y="429"/>
                    </a:lnTo>
                    <a:lnTo>
                      <a:pt x="339" y="426"/>
                    </a:lnTo>
                    <a:lnTo>
                      <a:pt x="356" y="417"/>
                    </a:lnTo>
                    <a:lnTo>
                      <a:pt x="370" y="404"/>
                    </a:lnTo>
                    <a:lnTo>
                      <a:pt x="378" y="387"/>
                    </a:lnTo>
                    <a:lnTo>
                      <a:pt x="382" y="368"/>
                    </a:lnTo>
                    <a:lnTo>
                      <a:pt x="347" y="61"/>
                    </a:lnTo>
                    <a:lnTo>
                      <a:pt x="344" y="43"/>
                    </a:lnTo>
                    <a:lnTo>
                      <a:pt x="335" y="26"/>
                    </a:lnTo>
                    <a:lnTo>
                      <a:pt x="322" y="12"/>
                    </a:lnTo>
                    <a:lnTo>
                      <a:pt x="305" y="3"/>
                    </a:lnTo>
                    <a:lnTo>
                      <a:pt x="286" y="0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11" name="Google Shape;1177;p32"/>
              <p:cNvSpPr/>
              <p:nvPr/>
            </p:nvSpPr>
            <p:spPr>
              <a:xfrm>
                <a:off x="5322960" y="3081600"/>
                <a:ext cx="41040" cy="40320"/>
              </a:xfrm>
              <a:custGeom>
                <a:avLst/>
                <a:gdLst>
                  <a:gd name="textAreaLeft" fmla="*/ 0 w 41040"/>
                  <a:gd name="textAreaRight" fmla="*/ 41400 w 41040"/>
                  <a:gd name="textAreaTop" fmla="*/ 0 h 40320"/>
                  <a:gd name="textAreaBottom" fmla="*/ 40680 h 40320"/>
                </a:gdLst>
                <a:ahLst/>
                <a:cxnLst/>
                <a:rect l="textAreaLeft" t="textAreaTop" r="textAreaRight" b="textAreaBottom"/>
                <a:pathLst>
                  <a:path w="205" h="205">
                    <a:moveTo>
                      <a:pt x="102" y="0"/>
                    </a:moveTo>
                    <a:lnTo>
                      <a:pt x="126" y="3"/>
                    </a:lnTo>
                    <a:lnTo>
                      <a:pt x="147" y="11"/>
                    </a:lnTo>
                    <a:lnTo>
                      <a:pt x="166" y="23"/>
                    </a:lnTo>
                    <a:lnTo>
                      <a:pt x="182" y="39"/>
                    </a:lnTo>
                    <a:lnTo>
                      <a:pt x="195" y="58"/>
                    </a:lnTo>
                    <a:lnTo>
                      <a:pt x="202" y="79"/>
                    </a:lnTo>
                    <a:lnTo>
                      <a:pt x="205" y="102"/>
                    </a:lnTo>
                    <a:lnTo>
                      <a:pt x="202" y="126"/>
                    </a:lnTo>
                    <a:lnTo>
                      <a:pt x="195" y="147"/>
                    </a:lnTo>
                    <a:lnTo>
                      <a:pt x="182" y="166"/>
                    </a:lnTo>
                    <a:lnTo>
                      <a:pt x="166" y="182"/>
                    </a:lnTo>
                    <a:lnTo>
                      <a:pt x="147" y="194"/>
                    </a:lnTo>
                    <a:lnTo>
                      <a:pt x="126" y="202"/>
                    </a:lnTo>
                    <a:lnTo>
                      <a:pt x="102" y="205"/>
                    </a:lnTo>
                    <a:lnTo>
                      <a:pt x="79" y="202"/>
                    </a:lnTo>
                    <a:lnTo>
                      <a:pt x="58" y="194"/>
                    </a:lnTo>
                    <a:lnTo>
                      <a:pt x="38" y="182"/>
                    </a:lnTo>
                    <a:lnTo>
                      <a:pt x="22" y="166"/>
                    </a:lnTo>
                    <a:lnTo>
                      <a:pt x="11" y="147"/>
                    </a:lnTo>
                    <a:lnTo>
                      <a:pt x="3" y="126"/>
                    </a:lnTo>
                    <a:lnTo>
                      <a:pt x="0" y="102"/>
                    </a:lnTo>
                    <a:lnTo>
                      <a:pt x="3" y="79"/>
                    </a:lnTo>
                    <a:lnTo>
                      <a:pt x="11" y="58"/>
                    </a:lnTo>
                    <a:lnTo>
                      <a:pt x="22" y="39"/>
                    </a:lnTo>
                    <a:lnTo>
                      <a:pt x="38" y="23"/>
                    </a:lnTo>
                    <a:lnTo>
                      <a:pt x="58" y="11"/>
                    </a:lnTo>
                    <a:lnTo>
                      <a:pt x="79" y="3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0160" bIns="20160"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  <p:sp>
            <p:nvSpPr>
              <p:cNvPr id="212" name="Google Shape;1178;p32"/>
              <p:cNvSpPr/>
              <p:nvPr/>
            </p:nvSpPr>
            <p:spPr>
              <a:xfrm>
                <a:off x="5470920" y="3439800"/>
                <a:ext cx="204480" cy="102960"/>
              </a:xfrm>
              <a:custGeom>
                <a:avLst/>
                <a:gdLst>
                  <a:gd name="textAreaLeft" fmla="*/ 0 w 204480"/>
                  <a:gd name="textAreaRight" fmla="*/ 204840 w 204480"/>
                  <a:gd name="textAreaTop" fmla="*/ 0 h 102960"/>
                  <a:gd name="textAreaBottom" fmla="*/ 103320 h 102960"/>
                </a:gdLst>
                <a:ahLst/>
                <a:cxnLst/>
                <a:rect l="textAreaLeft" t="textAreaTop" r="textAreaRight" b="textAreaBottom"/>
                <a:pathLst>
                  <a:path w="1027" h="529">
                    <a:moveTo>
                      <a:pt x="837" y="0"/>
                    </a:moveTo>
                    <a:lnTo>
                      <a:pt x="191" y="0"/>
                    </a:lnTo>
                    <a:lnTo>
                      <a:pt x="169" y="2"/>
                    </a:lnTo>
                    <a:lnTo>
                      <a:pt x="149" y="9"/>
                    </a:lnTo>
                    <a:lnTo>
                      <a:pt x="131" y="21"/>
                    </a:lnTo>
                    <a:lnTo>
                      <a:pt x="116" y="36"/>
                    </a:lnTo>
                    <a:lnTo>
                      <a:pt x="106" y="53"/>
                    </a:lnTo>
                    <a:lnTo>
                      <a:pt x="98" y="73"/>
                    </a:lnTo>
                    <a:lnTo>
                      <a:pt x="95" y="94"/>
                    </a:lnTo>
                    <a:lnTo>
                      <a:pt x="0" y="433"/>
                    </a:lnTo>
                    <a:lnTo>
                      <a:pt x="3" y="455"/>
                    </a:lnTo>
                    <a:lnTo>
                      <a:pt x="10" y="475"/>
                    </a:lnTo>
                    <a:lnTo>
                      <a:pt x="21" y="493"/>
                    </a:lnTo>
                    <a:lnTo>
                      <a:pt x="36" y="508"/>
                    </a:lnTo>
                    <a:lnTo>
                      <a:pt x="54" y="520"/>
                    </a:lnTo>
                    <a:lnTo>
                      <a:pt x="74" y="526"/>
                    </a:lnTo>
                    <a:lnTo>
                      <a:pt x="95" y="529"/>
                    </a:lnTo>
                    <a:lnTo>
                      <a:pt x="932" y="529"/>
                    </a:lnTo>
                    <a:lnTo>
                      <a:pt x="954" y="526"/>
                    </a:lnTo>
                    <a:lnTo>
                      <a:pt x="974" y="520"/>
                    </a:lnTo>
                    <a:lnTo>
                      <a:pt x="991" y="508"/>
                    </a:lnTo>
                    <a:lnTo>
                      <a:pt x="1006" y="493"/>
                    </a:lnTo>
                    <a:lnTo>
                      <a:pt x="1018" y="475"/>
                    </a:lnTo>
                    <a:lnTo>
                      <a:pt x="1024" y="455"/>
                    </a:lnTo>
                    <a:lnTo>
                      <a:pt x="1027" y="433"/>
                    </a:lnTo>
                    <a:lnTo>
                      <a:pt x="932" y="94"/>
                    </a:lnTo>
                    <a:lnTo>
                      <a:pt x="929" y="73"/>
                    </a:lnTo>
                    <a:lnTo>
                      <a:pt x="922" y="53"/>
                    </a:lnTo>
                    <a:lnTo>
                      <a:pt x="911" y="36"/>
                    </a:lnTo>
                    <a:lnTo>
                      <a:pt x="896" y="21"/>
                    </a:lnTo>
                    <a:lnTo>
                      <a:pt x="879" y="9"/>
                    </a:lnTo>
                    <a:lnTo>
                      <a:pt x="859" y="2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chemeClr val="lt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chemeClr val="dk1"/>
                  </a:solidFill>
                  <a:latin typeface="Poppins"/>
                  <a:ea typeface="Poppins"/>
                </a:endParaRPr>
              </a:p>
            </p:txBody>
          </p:sp>
        </p:grpSp>
      </p:grpSp>
      <p:sp>
        <p:nvSpPr>
          <p:cNvPr id="213" name="Google Shape;1179;p32"/>
          <p:cNvSpPr/>
          <p:nvPr/>
        </p:nvSpPr>
        <p:spPr>
          <a:xfrm>
            <a:off x="966960" y="908640"/>
            <a:ext cx="5092920" cy="51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800" b="1" strike="noStrike" cap="all" spc="97">
                <a:solidFill>
                  <a:schemeClr val="dk2"/>
                </a:solidFill>
                <a:latin typeface="Poppins"/>
              </a:rPr>
              <a:t>Demand Generation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Google Shape;1180;p32"/>
          <p:cNvSpPr/>
          <p:nvPr/>
        </p:nvSpPr>
        <p:spPr>
          <a:xfrm>
            <a:off x="954000" y="1401840"/>
            <a:ext cx="10069200" cy="57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chemeClr val="lt2">
                    <a:lumMod val="50000"/>
                  </a:schemeClr>
                </a:solidFill>
                <a:latin typeface="Calibri"/>
                <a:ea typeface="Arial"/>
              </a:rPr>
              <a:t>Our passion for the latest technologies, buyer behavior analysis, compliance with data security and regulatory processes ensures that we deliver value and value adds in all our lead generation offerings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Flowchart: Manual Operation 6"/>
          <p:cNvSpPr/>
          <p:nvPr/>
        </p:nvSpPr>
        <p:spPr>
          <a:xfrm>
            <a:off x="866160" y="2435400"/>
            <a:ext cx="3139560" cy="3259800"/>
          </a:xfrm>
          <a:prstGeom prst="flowChartManualOperation">
            <a:avLst/>
          </a:prstGeom>
          <a:solidFill>
            <a:srgbClr val="1CADE4"/>
          </a:solidFill>
          <a:ln>
            <a:solidFill>
              <a:srgbClr val="0C4B63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1600" b="1" strike="noStrike" spc="-1">
                <a:solidFill>
                  <a:schemeClr val="lt1"/>
                </a:solidFill>
                <a:latin typeface="Calibri"/>
                <a:ea typeface="Arial"/>
              </a:rPr>
              <a:t>MQLs: White Paper Opt-ins, CQ-QQ Leads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1600" b="1" strike="noStrike" spc="-1">
                <a:solidFill>
                  <a:schemeClr val="lt1"/>
                </a:solidFill>
                <a:latin typeface="Calibri"/>
                <a:ea typeface="Arial"/>
              </a:rPr>
              <a:t>HQLs, SQL, BANT Leads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1600" b="1" strike="noStrike" spc="-1">
                <a:solidFill>
                  <a:schemeClr val="lt1"/>
                </a:solidFill>
                <a:latin typeface="Calibri"/>
                <a:ea typeface="Arial"/>
              </a:rPr>
              <a:t>ABM Leads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GB" sz="1600" b="1" strike="noStrike" spc="-1">
                <a:solidFill>
                  <a:schemeClr val="lt1"/>
                </a:solidFill>
                <a:latin typeface="Calibri"/>
                <a:ea typeface="Arial"/>
              </a:rPr>
              <a:t>Double-download Leads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TextBox 8"/>
          <p:cNvSpPr/>
          <p:nvPr/>
        </p:nvSpPr>
        <p:spPr>
          <a:xfrm>
            <a:off x="1045800" y="6092640"/>
            <a:ext cx="60973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SG" sz="1400" b="0" strike="noStrike" spc="-1">
                <a:solidFill>
                  <a:srgbClr val="000000"/>
                </a:solidFill>
                <a:latin typeface="Arial"/>
                <a:ea typeface="Arial"/>
              </a:rPr>
              <a:t>B2B Lead Generation Services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7" name="Picture 12"/>
          <p:cNvPicPr/>
          <p:nvPr/>
        </p:nvPicPr>
        <p:blipFill>
          <a:blip r:embed="rId2"/>
          <a:srcRect r="4012" b="15858"/>
          <a:stretch/>
        </p:blipFill>
        <p:spPr>
          <a:xfrm>
            <a:off x="3339360" y="2529720"/>
            <a:ext cx="626400" cy="549000"/>
          </a:xfrm>
          <a:prstGeom prst="rect">
            <a:avLst/>
          </a:prstGeom>
          <a:ln w="0">
            <a:noFill/>
          </a:ln>
        </p:spPr>
      </p:pic>
      <p:pic>
        <p:nvPicPr>
          <p:cNvPr id="218" name="Google Shape;360;p18" descr="A black background with green and orange letters&#10;&#10;Description automatically generated"/>
          <p:cNvPicPr/>
          <p:nvPr/>
        </p:nvPicPr>
        <p:blipFill>
          <a:blip r:embed="rId3"/>
          <a:srcRect t="33622" r="3244" b="30087"/>
          <a:stretch/>
        </p:blipFill>
        <p:spPr>
          <a:xfrm>
            <a:off x="134640" y="6255360"/>
            <a:ext cx="1162080" cy="435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1024200" y="585360"/>
            <a:ext cx="9719640" cy="149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80000"/>
              </a:lnSpc>
              <a:buNone/>
            </a:pPr>
            <a:r>
              <a:rPr lang="en-GB" sz="5000" b="0" strike="noStrike" cap="all" spc="97">
                <a:solidFill>
                  <a:schemeClr val="dk1">
                    <a:lumMod val="95000"/>
                    <a:lumOff val="5000"/>
                  </a:schemeClr>
                </a:solidFill>
                <a:latin typeface="Tw Cen MT Condensed"/>
              </a:rPr>
              <a:t>Content Syndication Process Steps</a:t>
            </a:r>
            <a:endParaRPr lang="en-US" sz="5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0" name="Google Shape;360;p18" descr="A black background with green and orange letters&#10;&#10;Description automatically generated"/>
          <p:cNvPicPr/>
          <p:nvPr/>
        </p:nvPicPr>
        <p:blipFill>
          <a:blip r:embed="rId2"/>
          <a:srcRect t="33622" r="3244" b="30087"/>
          <a:stretch/>
        </p:blipFill>
        <p:spPr>
          <a:xfrm>
            <a:off x="10744200" y="149400"/>
            <a:ext cx="1162080" cy="435600"/>
          </a:xfrm>
          <a:prstGeom prst="rect">
            <a:avLst/>
          </a:prstGeom>
          <a:ln w="0">
            <a:noFill/>
          </a:ln>
        </p:spPr>
      </p:pic>
      <p:sp>
        <p:nvSpPr>
          <p:cNvPr id="221" name="Rectangle 28"/>
          <p:cNvSpPr/>
          <p:nvPr/>
        </p:nvSpPr>
        <p:spPr>
          <a:xfrm>
            <a:off x="424800" y="3429000"/>
            <a:ext cx="6081120" cy="569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IN" sz="1400" b="0" strike="noStrike" spc="-1">
              <a:solidFill>
                <a:srgbClr val="000000"/>
              </a:solidFill>
              <a:latin typeface="Arial"/>
              <a:ea typeface="Arial"/>
            </a:endParaRPr>
          </a:p>
        </p:txBody>
      </p:sp>
      <p:grpSp>
        <p:nvGrpSpPr>
          <p:cNvPr id="222" name="Group 3"/>
          <p:cNvGrpSpPr/>
          <p:nvPr/>
        </p:nvGrpSpPr>
        <p:grpSpPr>
          <a:xfrm>
            <a:off x="897120" y="2196360"/>
            <a:ext cx="10397520" cy="3923640"/>
            <a:chOff x="897120" y="2196360"/>
            <a:chExt cx="10397520" cy="3923640"/>
          </a:xfrm>
        </p:grpSpPr>
        <p:grpSp>
          <p:nvGrpSpPr>
            <p:cNvPr id="223" name="Group 60"/>
            <p:cNvGrpSpPr/>
            <p:nvPr/>
          </p:nvGrpSpPr>
          <p:grpSpPr>
            <a:xfrm>
              <a:off x="897120" y="2197440"/>
              <a:ext cx="5098320" cy="3889080"/>
              <a:chOff x="897120" y="2197440"/>
              <a:chExt cx="5098320" cy="3889080"/>
            </a:xfrm>
          </p:grpSpPr>
          <p:sp>
            <p:nvSpPr>
              <p:cNvPr id="224" name="Freeform: Shape 29"/>
              <p:cNvSpPr/>
              <p:nvPr/>
            </p:nvSpPr>
            <p:spPr>
              <a:xfrm>
                <a:off x="1230480" y="2197440"/>
                <a:ext cx="4764960" cy="627480"/>
              </a:xfrm>
              <a:custGeom>
                <a:avLst/>
                <a:gdLst>
                  <a:gd name="textAreaLeft" fmla="*/ 0 w 4764960"/>
                  <a:gd name="textAreaRight" fmla="*/ 4765320 w 4764960"/>
                  <a:gd name="textAreaTop" fmla="*/ 0 h 627480"/>
                  <a:gd name="textAreaBottom" fmla="*/ 627840 h 627480"/>
                </a:gdLst>
                <a:ahLst/>
                <a:cxnLst/>
                <a:rect l="textAreaLeft" t="textAreaTop" r="textAreaRight" b="textAreaBottom"/>
                <a:pathLst>
                  <a:path w="4044095" h="448632">
                    <a:moveTo>
                      <a:pt x="4044095" y="448631"/>
                    </a:moveTo>
                    <a:lnTo>
                      <a:pt x="224316" y="448631"/>
                    </a:lnTo>
                    <a:lnTo>
                      <a:pt x="0" y="224316"/>
                    </a:lnTo>
                    <a:lnTo>
                      <a:pt x="224316" y="1"/>
                    </a:lnTo>
                    <a:lnTo>
                      <a:pt x="4044095" y="1"/>
                    </a:lnTo>
                    <a:lnTo>
                      <a:pt x="4044095" y="4486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7BEE8"/>
                  </a:gs>
                  <a:gs pos="100000">
                    <a:srgbClr val="9AD5FF"/>
                  </a:gs>
                </a:gsLst>
                <a:path path="circle">
                  <a:fillToRect l="50000" t="50000" r="50000" b="50000"/>
                </a:path>
              </a:gradFill>
              <a:ln w="0"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309960" tIns="19080" rIns="35640" bIns="19080" numCol="1" spcCol="1440" anchor="ctr">
                <a:noAutofit/>
              </a:bodyPr>
              <a:lstStyle/>
              <a:p>
                <a:pPr defTabSz="222120">
                  <a:lnSpc>
                    <a:spcPct val="90000"/>
                  </a:lnSpc>
                  <a:spcAft>
                    <a:spcPts val="281"/>
                  </a:spcAft>
                  <a:tabLst>
                    <a:tab pos="0" algn="l"/>
                  </a:tabLst>
                </a:pP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Project Brief: Target Markets, TAL, Persona, Assets, Supressions</a:t>
                </a:r>
                <a:endParaRPr lang="en-US" sz="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5" name="Oval 30"/>
              <p:cNvSpPr/>
              <p:nvPr/>
            </p:nvSpPr>
            <p:spPr>
              <a:xfrm>
                <a:off x="897120" y="2197440"/>
                <a:ext cx="528120" cy="627480"/>
              </a:xfrm>
              <a:prstGeom prst="ellipse">
                <a:avLst/>
              </a:prstGeom>
              <a:blipFill rotWithShape="0">
                <a:blip r:embed="rId3"/>
                <a:srcRect/>
                <a:stretch/>
              </a:blipFill>
              <a:ln>
                <a:solidFill>
                  <a:srgbClr val="FFFFFF"/>
                </a:solidFill>
                <a:round/>
              </a:ln>
            </p:spPr>
            <p:style>
              <a:lnRef idx="1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IN" sz="800" b="0" strike="noStrike" spc="-1">
                  <a:solidFill>
                    <a:schemeClr val="lt1"/>
                  </a:solidFill>
                  <a:latin typeface="Roboto"/>
                  <a:ea typeface="Roboto"/>
                </a:endParaRPr>
              </a:p>
            </p:txBody>
          </p:sp>
          <p:sp>
            <p:nvSpPr>
              <p:cNvPr id="226" name="Freeform: Shape 31"/>
              <p:cNvSpPr/>
              <p:nvPr/>
            </p:nvSpPr>
            <p:spPr>
              <a:xfrm>
                <a:off x="1230480" y="3012840"/>
                <a:ext cx="4764960" cy="627480"/>
              </a:xfrm>
              <a:custGeom>
                <a:avLst/>
                <a:gdLst>
                  <a:gd name="textAreaLeft" fmla="*/ 0 w 4764960"/>
                  <a:gd name="textAreaRight" fmla="*/ 4765320 w 4764960"/>
                  <a:gd name="textAreaTop" fmla="*/ 0 h 627480"/>
                  <a:gd name="textAreaBottom" fmla="*/ 627840 h 627480"/>
                </a:gdLst>
                <a:ahLst/>
                <a:cxnLst/>
                <a:rect l="textAreaLeft" t="textAreaTop" r="textAreaRight" b="textAreaBottom"/>
                <a:pathLst>
                  <a:path w="4044095" h="448632">
                    <a:moveTo>
                      <a:pt x="4044095" y="448631"/>
                    </a:moveTo>
                    <a:lnTo>
                      <a:pt x="224316" y="448631"/>
                    </a:lnTo>
                    <a:lnTo>
                      <a:pt x="0" y="224316"/>
                    </a:lnTo>
                    <a:lnTo>
                      <a:pt x="224316" y="1"/>
                    </a:lnTo>
                    <a:lnTo>
                      <a:pt x="4044095" y="1"/>
                    </a:lnTo>
                    <a:lnTo>
                      <a:pt x="4044095" y="4486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7BEE8"/>
                  </a:gs>
                  <a:gs pos="100000">
                    <a:srgbClr val="9AD5FF"/>
                  </a:gs>
                </a:gsLst>
                <a:path path="circle">
                  <a:fillToRect l="50000" t="50000" r="50000" b="50000"/>
                </a:path>
              </a:gradFill>
              <a:ln w="0"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309960" tIns="19080" rIns="35640" bIns="19080" numCol="1" spcCol="1440" anchor="ctr">
                <a:noAutofit/>
              </a:bodyPr>
              <a:lstStyle/>
              <a:p>
                <a:pPr defTabSz="222120">
                  <a:lnSpc>
                    <a:spcPct val="90000"/>
                  </a:lnSpc>
                  <a:spcAft>
                    <a:spcPts val="281"/>
                  </a:spcAft>
                  <a:tabLst>
                    <a:tab pos="0" algn="l"/>
                  </a:tabLst>
                </a:pP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Contact Discovery: </a:t>
                </a:r>
                <a:r>
                  <a:rPr sz="800"/>
                  <a:t/>
                </a:r>
                <a:br>
                  <a:rPr sz="800"/>
                </a:b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Collation Of Database That Matches The Campaign Specs: Legacy, Subscription, Intent, Bespoke Data</a:t>
                </a:r>
                <a:endParaRPr lang="en-US" sz="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7" name="Oval 32"/>
              <p:cNvSpPr/>
              <p:nvPr/>
            </p:nvSpPr>
            <p:spPr>
              <a:xfrm>
                <a:off x="897120" y="3012840"/>
                <a:ext cx="528120" cy="627480"/>
              </a:xfrm>
              <a:prstGeom prst="ellipse">
                <a:avLst/>
              </a:prstGeom>
              <a:blipFill rotWithShape="0">
                <a:blip r:embed="rId4"/>
                <a:srcRect/>
                <a:stretch/>
              </a:blipFill>
              <a:ln>
                <a:solidFill>
                  <a:srgbClr val="FFFFFF"/>
                </a:solidFill>
                <a:round/>
              </a:ln>
            </p:spPr>
            <p:style>
              <a:lnRef idx="1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IN" sz="800" b="0" strike="noStrike" spc="-1">
                  <a:solidFill>
                    <a:schemeClr val="lt1"/>
                  </a:solidFill>
                  <a:latin typeface="Roboto"/>
                  <a:ea typeface="Roboto"/>
                </a:endParaRPr>
              </a:p>
            </p:txBody>
          </p:sp>
          <p:sp>
            <p:nvSpPr>
              <p:cNvPr id="228" name="Freeform: Shape 33"/>
              <p:cNvSpPr/>
              <p:nvPr/>
            </p:nvSpPr>
            <p:spPr>
              <a:xfrm>
                <a:off x="1230480" y="3828240"/>
                <a:ext cx="4764960" cy="627480"/>
              </a:xfrm>
              <a:custGeom>
                <a:avLst/>
                <a:gdLst>
                  <a:gd name="textAreaLeft" fmla="*/ 0 w 4764960"/>
                  <a:gd name="textAreaRight" fmla="*/ 4765320 w 4764960"/>
                  <a:gd name="textAreaTop" fmla="*/ 0 h 627480"/>
                  <a:gd name="textAreaBottom" fmla="*/ 627840 h 627480"/>
                </a:gdLst>
                <a:ahLst/>
                <a:cxnLst/>
                <a:rect l="textAreaLeft" t="textAreaTop" r="textAreaRight" b="textAreaBottom"/>
                <a:pathLst>
                  <a:path w="4044095" h="448632">
                    <a:moveTo>
                      <a:pt x="4044095" y="448631"/>
                    </a:moveTo>
                    <a:lnTo>
                      <a:pt x="224316" y="448631"/>
                    </a:lnTo>
                    <a:lnTo>
                      <a:pt x="0" y="224316"/>
                    </a:lnTo>
                    <a:lnTo>
                      <a:pt x="224316" y="1"/>
                    </a:lnTo>
                    <a:lnTo>
                      <a:pt x="4044095" y="1"/>
                    </a:lnTo>
                    <a:lnTo>
                      <a:pt x="4044095" y="4486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7BEE8"/>
                  </a:gs>
                  <a:gs pos="100000">
                    <a:srgbClr val="9AD5FF"/>
                  </a:gs>
                </a:gsLst>
                <a:path path="circle">
                  <a:fillToRect l="50000" t="50000" r="50000" b="50000"/>
                </a:path>
              </a:gradFill>
              <a:ln w="0"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309960" tIns="19080" rIns="35640" bIns="19080" numCol="1" spcCol="1440" anchor="ctr">
                <a:noAutofit/>
              </a:bodyPr>
              <a:lstStyle/>
              <a:p>
                <a:pPr defTabSz="222120">
                  <a:lnSpc>
                    <a:spcPct val="90000"/>
                  </a:lnSpc>
                  <a:spcAft>
                    <a:spcPts val="281"/>
                  </a:spcAft>
                  <a:tabLst>
                    <a:tab pos="0" algn="l"/>
                  </a:tabLst>
                </a:pP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Promotional Creatives:</a:t>
                </a:r>
                <a:r>
                  <a:rPr sz="800"/>
                  <a:t/>
                </a:r>
                <a:br>
                  <a:rPr sz="800"/>
                </a:b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&gt;Email Design &amp; Content</a:t>
                </a:r>
                <a:r>
                  <a:rPr sz="800"/>
                  <a:t/>
                </a:r>
                <a:br>
                  <a:rPr sz="800"/>
                </a:b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&gt;Landing Page (Contact Information And Consent)</a:t>
                </a:r>
                <a:endParaRPr lang="en-US" sz="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9" name="Oval 34"/>
              <p:cNvSpPr/>
              <p:nvPr/>
            </p:nvSpPr>
            <p:spPr>
              <a:xfrm>
                <a:off x="897120" y="3828240"/>
                <a:ext cx="528120" cy="627480"/>
              </a:xfrm>
              <a:prstGeom prst="ellipse">
                <a:avLst/>
              </a:prstGeom>
              <a:blipFill rotWithShape="0">
                <a:blip r:embed="rId5"/>
                <a:srcRect/>
                <a:stretch/>
              </a:blipFill>
              <a:ln>
                <a:solidFill>
                  <a:srgbClr val="FFFFFF"/>
                </a:solidFill>
                <a:round/>
              </a:ln>
            </p:spPr>
            <p:style>
              <a:lnRef idx="1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IN" sz="800" b="0" strike="noStrike" spc="-1">
                  <a:solidFill>
                    <a:schemeClr val="lt1"/>
                  </a:solidFill>
                  <a:latin typeface="Roboto"/>
                  <a:ea typeface="Roboto"/>
                </a:endParaRPr>
              </a:p>
            </p:txBody>
          </p:sp>
          <p:sp>
            <p:nvSpPr>
              <p:cNvPr id="230" name="Freeform: Shape 35"/>
              <p:cNvSpPr/>
              <p:nvPr/>
            </p:nvSpPr>
            <p:spPr>
              <a:xfrm>
                <a:off x="1230480" y="4643640"/>
                <a:ext cx="4764960" cy="627480"/>
              </a:xfrm>
              <a:custGeom>
                <a:avLst/>
                <a:gdLst>
                  <a:gd name="textAreaLeft" fmla="*/ 0 w 4764960"/>
                  <a:gd name="textAreaRight" fmla="*/ 4765320 w 4764960"/>
                  <a:gd name="textAreaTop" fmla="*/ 0 h 627480"/>
                  <a:gd name="textAreaBottom" fmla="*/ 627840 h 627480"/>
                </a:gdLst>
                <a:ahLst/>
                <a:cxnLst/>
                <a:rect l="textAreaLeft" t="textAreaTop" r="textAreaRight" b="textAreaBottom"/>
                <a:pathLst>
                  <a:path w="4044095" h="448632">
                    <a:moveTo>
                      <a:pt x="4044095" y="448631"/>
                    </a:moveTo>
                    <a:lnTo>
                      <a:pt x="224316" y="448631"/>
                    </a:lnTo>
                    <a:lnTo>
                      <a:pt x="0" y="224316"/>
                    </a:lnTo>
                    <a:lnTo>
                      <a:pt x="224316" y="1"/>
                    </a:lnTo>
                    <a:lnTo>
                      <a:pt x="4044095" y="1"/>
                    </a:lnTo>
                    <a:lnTo>
                      <a:pt x="4044095" y="4486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7BEE8"/>
                  </a:gs>
                  <a:gs pos="100000">
                    <a:srgbClr val="9AD5FF"/>
                  </a:gs>
                </a:gsLst>
                <a:path path="circle">
                  <a:fillToRect l="50000" t="50000" r="50000" b="50000"/>
                </a:path>
              </a:gradFill>
              <a:ln w="0"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309960" tIns="19080" rIns="35640" bIns="19080" numCol="1" spcCol="1440" anchor="ctr">
                <a:noAutofit/>
              </a:bodyPr>
              <a:lstStyle/>
              <a:p>
                <a:pPr defTabSz="222120">
                  <a:lnSpc>
                    <a:spcPct val="90000"/>
                  </a:lnSpc>
                  <a:spcAft>
                    <a:spcPts val="281"/>
                  </a:spcAft>
                  <a:tabLst>
                    <a:tab pos="0" algn="l"/>
                  </a:tabLst>
                </a:pP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Marketing Creatives Shared With Client’s Marketing Team For Approval</a:t>
                </a:r>
                <a:endParaRPr lang="en-US" sz="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31" name="Oval 36"/>
              <p:cNvSpPr/>
              <p:nvPr/>
            </p:nvSpPr>
            <p:spPr>
              <a:xfrm>
                <a:off x="897120" y="4643640"/>
                <a:ext cx="528120" cy="627480"/>
              </a:xfrm>
              <a:prstGeom prst="ellipse">
                <a:avLst/>
              </a:prstGeom>
              <a:blipFill rotWithShape="0">
                <a:blip r:embed="rId6"/>
                <a:srcRect/>
                <a:stretch/>
              </a:blipFill>
              <a:ln>
                <a:solidFill>
                  <a:srgbClr val="FFFFFF"/>
                </a:solidFill>
                <a:round/>
              </a:ln>
            </p:spPr>
            <p:style>
              <a:lnRef idx="1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IN" sz="800" b="0" strike="noStrike" spc="-1">
                  <a:solidFill>
                    <a:schemeClr val="lt1"/>
                  </a:solidFill>
                  <a:latin typeface="Roboto"/>
                  <a:ea typeface="Roboto"/>
                </a:endParaRPr>
              </a:p>
            </p:txBody>
          </p:sp>
          <p:sp>
            <p:nvSpPr>
              <p:cNvPr id="232" name="Freeform: Shape 37"/>
              <p:cNvSpPr/>
              <p:nvPr/>
            </p:nvSpPr>
            <p:spPr>
              <a:xfrm>
                <a:off x="1230480" y="5459040"/>
                <a:ext cx="4764960" cy="627480"/>
              </a:xfrm>
              <a:custGeom>
                <a:avLst/>
                <a:gdLst>
                  <a:gd name="textAreaLeft" fmla="*/ 0 w 4764960"/>
                  <a:gd name="textAreaRight" fmla="*/ 4765320 w 4764960"/>
                  <a:gd name="textAreaTop" fmla="*/ 0 h 627480"/>
                  <a:gd name="textAreaBottom" fmla="*/ 627840 h 627480"/>
                </a:gdLst>
                <a:ahLst/>
                <a:cxnLst/>
                <a:rect l="textAreaLeft" t="textAreaTop" r="textAreaRight" b="textAreaBottom"/>
                <a:pathLst>
                  <a:path w="4044095" h="448632">
                    <a:moveTo>
                      <a:pt x="4044095" y="448631"/>
                    </a:moveTo>
                    <a:lnTo>
                      <a:pt x="224316" y="448631"/>
                    </a:lnTo>
                    <a:lnTo>
                      <a:pt x="0" y="224316"/>
                    </a:lnTo>
                    <a:lnTo>
                      <a:pt x="224316" y="1"/>
                    </a:lnTo>
                    <a:lnTo>
                      <a:pt x="4044095" y="1"/>
                    </a:lnTo>
                    <a:lnTo>
                      <a:pt x="4044095" y="4486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7BEE8"/>
                  </a:gs>
                  <a:gs pos="100000">
                    <a:srgbClr val="9AD5FF"/>
                  </a:gs>
                </a:gsLst>
                <a:path path="circle">
                  <a:fillToRect l="50000" t="50000" r="50000" b="50000"/>
                </a:path>
              </a:gradFill>
              <a:ln w="0"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309960" tIns="19080" rIns="35640" bIns="19080" numCol="1" spcCol="1440" anchor="ctr">
                <a:noAutofit/>
              </a:bodyPr>
              <a:lstStyle/>
              <a:p>
                <a:pPr defTabSz="222120">
                  <a:lnSpc>
                    <a:spcPct val="90000"/>
                  </a:lnSpc>
                  <a:spcAft>
                    <a:spcPts val="281"/>
                  </a:spcAft>
                  <a:tabLst>
                    <a:tab pos="0" algn="l"/>
                  </a:tabLst>
                </a:pP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Approved Marketing Creatives Received From Client’s Marketing Team.</a:t>
                </a:r>
                <a:endParaRPr lang="en-US" sz="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33" name="Oval 38"/>
              <p:cNvSpPr/>
              <p:nvPr/>
            </p:nvSpPr>
            <p:spPr>
              <a:xfrm>
                <a:off x="897120" y="5459040"/>
                <a:ext cx="528120" cy="627480"/>
              </a:xfrm>
              <a:prstGeom prst="ellipse">
                <a:avLst/>
              </a:prstGeom>
              <a:blipFill rotWithShape="0">
                <a:blip r:embed="rId7"/>
                <a:srcRect/>
                <a:stretch/>
              </a:blipFill>
              <a:ln>
                <a:solidFill>
                  <a:srgbClr val="FFFFFF"/>
                </a:solidFill>
                <a:round/>
              </a:ln>
            </p:spPr>
            <p:style>
              <a:lnRef idx="1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IN" sz="800" b="0" strike="noStrike" spc="-1">
                  <a:solidFill>
                    <a:schemeClr val="lt1"/>
                  </a:solidFill>
                  <a:latin typeface="Roboto"/>
                  <a:ea typeface="Roboto"/>
                </a:endParaRPr>
              </a:p>
            </p:txBody>
          </p:sp>
        </p:grpSp>
        <p:grpSp>
          <p:nvGrpSpPr>
            <p:cNvPr id="234" name="Group 61"/>
            <p:cNvGrpSpPr/>
            <p:nvPr/>
          </p:nvGrpSpPr>
          <p:grpSpPr>
            <a:xfrm>
              <a:off x="6127200" y="2196360"/>
              <a:ext cx="5167440" cy="3923640"/>
              <a:chOff x="6127200" y="2196360"/>
              <a:chExt cx="5167440" cy="3923640"/>
            </a:xfrm>
          </p:grpSpPr>
          <p:sp>
            <p:nvSpPr>
              <p:cNvPr id="235" name="Freeform: Shape 50"/>
              <p:cNvSpPr/>
              <p:nvPr/>
            </p:nvSpPr>
            <p:spPr>
              <a:xfrm>
                <a:off x="6529680" y="2196360"/>
                <a:ext cx="4764960" cy="633240"/>
              </a:xfrm>
              <a:custGeom>
                <a:avLst/>
                <a:gdLst>
                  <a:gd name="textAreaLeft" fmla="*/ 0 w 4764960"/>
                  <a:gd name="textAreaRight" fmla="*/ 4765320 w 4764960"/>
                  <a:gd name="textAreaTop" fmla="*/ 0 h 633240"/>
                  <a:gd name="textAreaBottom" fmla="*/ 633600 h 633240"/>
                </a:gdLst>
                <a:ahLst/>
                <a:cxnLst/>
                <a:rect l="textAreaLeft" t="textAreaTop" r="textAreaRight" b="textAreaBottom"/>
                <a:pathLst>
                  <a:path w="4044095" h="448632">
                    <a:moveTo>
                      <a:pt x="4044095" y="448631"/>
                    </a:moveTo>
                    <a:lnTo>
                      <a:pt x="224316" y="448631"/>
                    </a:lnTo>
                    <a:lnTo>
                      <a:pt x="0" y="224316"/>
                    </a:lnTo>
                    <a:lnTo>
                      <a:pt x="224316" y="1"/>
                    </a:lnTo>
                    <a:lnTo>
                      <a:pt x="4044095" y="1"/>
                    </a:lnTo>
                    <a:lnTo>
                      <a:pt x="4044095" y="4486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7BEE8"/>
                  </a:gs>
                  <a:gs pos="100000">
                    <a:srgbClr val="9AD5FF"/>
                  </a:gs>
                </a:gsLst>
                <a:path path="circle">
                  <a:fillToRect l="50000" t="50000" r="50000" b="50000"/>
                </a:path>
              </a:gradFill>
              <a:ln w="0"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309960" tIns="19080" rIns="35640" bIns="19080" numCol="1" spcCol="1440" anchor="ctr">
                <a:noAutofit/>
              </a:bodyPr>
              <a:lstStyle/>
              <a:p>
                <a:pPr defTabSz="222120">
                  <a:lnSpc>
                    <a:spcPct val="100000"/>
                  </a:lnSpc>
                  <a:spcBef>
                    <a:spcPts val="99"/>
                  </a:spcBef>
                  <a:spcAft>
                    <a:spcPts val="119"/>
                  </a:spcAft>
                  <a:tabLst>
                    <a:tab pos="0" algn="l"/>
                  </a:tabLst>
                </a:pP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Project Execution: </a:t>
                </a:r>
                <a:r>
                  <a:rPr sz="800"/>
                  <a:t/>
                </a:r>
                <a:br>
                  <a:rPr sz="800"/>
                </a:b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Campaign Execution Used Validated, Mapped Data That Matches The Campaign Specs.</a:t>
                </a:r>
                <a:r>
                  <a:rPr sz="800"/>
                  <a:t/>
                </a:r>
                <a:br>
                  <a:rPr sz="800"/>
                </a:b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T+1 Delivery After Multiple QA Checks.</a:t>
                </a:r>
                <a:r>
                  <a:rPr sz="800"/>
                  <a:t/>
                </a:r>
                <a:br>
                  <a:rPr sz="800"/>
                </a:b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Lead Delivery Within 24 Hrs Of Opt-in.</a:t>
                </a:r>
                <a:endParaRPr lang="en-US" sz="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36" name="Freeform: Shape 51"/>
              <p:cNvSpPr/>
              <p:nvPr/>
            </p:nvSpPr>
            <p:spPr>
              <a:xfrm>
                <a:off x="6529680" y="3018960"/>
                <a:ext cx="4764960" cy="633240"/>
              </a:xfrm>
              <a:custGeom>
                <a:avLst/>
                <a:gdLst>
                  <a:gd name="textAreaLeft" fmla="*/ 0 w 4764960"/>
                  <a:gd name="textAreaRight" fmla="*/ 4765320 w 4764960"/>
                  <a:gd name="textAreaTop" fmla="*/ 0 h 633240"/>
                  <a:gd name="textAreaBottom" fmla="*/ 633600 h 633240"/>
                </a:gdLst>
                <a:ahLst/>
                <a:cxnLst/>
                <a:rect l="textAreaLeft" t="textAreaTop" r="textAreaRight" b="textAreaBottom"/>
                <a:pathLst>
                  <a:path w="4044095" h="448632">
                    <a:moveTo>
                      <a:pt x="4044095" y="448631"/>
                    </a:moveTo>
                    <a:lnTo>
                      <a:pt x="224316" y="448631"/>
                    </a:lnTo>
                    <a:lnTo>
                      <a:pt x="0" y="224316"/>
                    </a:lnTo>
                    <a:lnTo>
                      <a:pt x="224316" y="1"/>
                    </a:lnTo>
                    <a:lnTo>
                      <a:pt x="4044095" y="1"/>
                    </a:lnTo>
                    <a:lnTo>
                      <a:pt x="4044095" y="4486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7BEE8"/>
                  </a:gs>
                  <a:gs pos="100000">
                    <a:srgbClr val="9AD5FF"/>
                  </a:gs>
                </a:gsLst>
                <a:path path="circle">
                  <a:fillToRect l="50000" t="50000" r="50000" b="50000"/>
                </a:path>
              </a:gradFill>
              <a:ln w="0"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309960" tIns="19080" rIns="35640" bIns="19080" numCol="1" spcCol="1440" anchor="ctr">
                <a:noAutofit/>
              </a:bodyPr>
              <a:lstStyle/>
              <a:p>
                <a:pPr defTabSz="222120">
                  <a:lnSpc>
                    <a:spcPct val="90000"/>
                  </a:lnSpc>
                  <a:spcAft>
                    <a:spcPts val="281"/>
                  </a:spcAft>
                  <a:tabLst>
                    <a:tab pos="0" algn="l"/>
                  </a:tabLst>
                </a:pP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Leads Delivered Through: Converter, Integrate, Lolagrove, Client's Proprietary System And .Xls.</a:t>
                </a:r>
                <a:endParaRPr lang="en-US" sz="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37" name="Freeform: Shape 52"/>
              <p:cNvSpPr/>
              <p:nvPr/>
            </p:nvSpPr>
            <p:spPr>
              <a:xfrm>
                <a:off x="6529680" y="3841560"/>
                <a:ext cx="4764960" cy="633240"/>
              </a:xfrm>
              <a:custGeom>
                <a:avLst/>
                <a:gdLst>
                  <a:gd name="textAreaLeft" fmla="*/ 0 w 4764960"/>
                  <a:gd name="textAreaRight" fmla="*/ 4765320 w 4764960"/>
                  <a:gd name="textAreaTop" fmla="*/ 0 h 633240"/>
                  <a:gd name="textAreaBottom" fmla="*/ 633600 h 633240"/>
                </a:gdLst>
                <a:ahLst/>
                <a:cxnLst/>
                <a:rect l="textAreaLeft" t="textAreaTop" r="textAreaRight" b="textAreaBottom"/>
                <a:pathLst>
                  <a:path w="4044095" h="448632">
                    <a:moveTo>
                      <a:pt x="4044095" y="448631"/>
                    </a:moveTo>
                    <a:lnTo>
                      <a:pt x="224316" y="448631"/>
                    </a:lnTo>
                    <a:lnTo>
                      <a:pt x="0" y="224316"/>
                    </a:lnTo>
                    <a:lnTo>
                      <a:pt x="224316" y="1"/>
                    </a:lnTo>
                    <a:lnTo>
                      <a:pt x="4044095" y="1"/>
                    </a:lnTo>
                    <a:lnTo>
                      <a:pt x="4044095" y="4486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7BEE8"/>
                  </a:gs>
                  <a:gs pos="100000">
                    <a:srgbClr val="9AD5FF"/>
                  </a:gs>
                </a:gsLst>
                <a:path path="circle">
                  <a:fillToRect l="50000" t="50000" r="50000" b="50000"/>
                </a:path>
              </a:gradFill>
              <a:ln w="0"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309960" tIns="19080" rIns="35640" bIns="19080" numCol="1" spcCol="1440" anchor="ctr">
                <a:noAutofit/>
              </a:bodyPr>
              <a:lstStyle/>
              <a:p>
                <a:pPr defTabSz="222120">
                  <a:lnSpc>
                    <a:spcPct val="90000"/>
                  </a:lnSpc>
                  <a:spcAft>
                    <a:spcPts val="281"/>
                  </a:spcAft>
                  <a:tabLst>
                    <a:tab pos="0" algn="l"/>
                  </a:tabLst>
                </a:pP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Leads Shared With Client’s Marketing Team For Quality Assessment</a:t>
                </a:r>
                <a:endParaRPr lang="en-US" sz="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38" name="Freeform: Shape 53"/>
              <p:cNvSpPr/>
              <p:nvPr/>
            </p:nvSpPr>
            <p:spPr>
              <a:xfrm>
                <a:off x="6529680" y="4664160"/>
                <a:ext cx="4764960" cy="633240"/>
              </a:xfrm>
              <a:custGeom>
                <a:avLst/>
                <a:gdLst>
                  <a:gd name="textAreaLeft" fmla="*/ 0 w 4764960"/>
                  <a:gd name="textAreaRight" fmla="*/ 4765320 w 4764960"/>
                  <a:gd name="textAreaTop" fmla="*/ 0 h 633240"/>
                  <a:gd name="textAreaBottom" fmla="*/ 633600 h 633240"/>
                </a:gdLst>
                <a:ahLst/>
                <a:cxnLst/>
                <a:rect l="textAreaLeft" t="textAreaTop" r="textAreaRight" b="textAreaBottom"/>
                <a:pathLst>
                  <a:path w="4044095" h="448632">
                    <a:moveTo>
                      <a:pt x="4044095" y="448631"/>
                    </a:moveTo>
                    <a:lnTo>
                      <a:pt x="224316" y="448631"/>
                    </a:lnTo>
                    <a:lnTo>
                      <a:pt x="0" y="224316"/>
                    </a:lnTo>
                    <a:lnTo>
                      <a:pt x="224316" y="1"/>
                    </a:lnTo>
                    <a:lnTo>
                      <a:pt x="4044095" y="1"/>
                    </a:lnTo>
                    <a:lnTo>
                      <a:pt x="4044095" y="4486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7BEE8"/>
                  </a:gs>
                  <a:gs pos="100000">
                    <a:srgbClr val="9AD5FF"/>
                  </a:gs>
                </a:gsLst>
                <a:path path="circle">
                  <a:fillToRect l="50000" t="50000" r="50000" b="50000"/>
                </a:path>
              </a:gradFill>
              <a:ln w="0"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309960" tIns="19080" rIns="35640" bIns="19080" numCol="1" spcCol="1440" anchor="ctr">
                <a:noAutofit/>
              </a:bodyPr>
              <a:lstStyle/>
              <a:p>
                <a:pPr defTabSz="222120">
                  <a:lnSpc>
                    <a:spcPct val="90000"/>
                  </a:lnSpc>
                  <a:spcAft>
                    <a:spcPts val="281"/>
                  </a:spcAft>
                  <a:tabLst>
                    <a:tab pos="0" algn="l"/>
                  </a:tabLst>
                </a:pP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Replacement</a:t>
                </a:r>
                <a:endParaRPr lang="en-US" sz="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39" name="Freeform: Shape 54"/>
              <p:cNvSpPr/>
              <p:nvPr/>
            </p:nvSpPr>
            <p:spPr>
              <a:xfrm>
                <a:off x="6529680" y="5486760"/>
                <a:ext cx="4764960" cy="633240"/>
              </a:xfrm>
              <a:custGeom>
                <a:avLst/>
                <a:gdLst>
                  <a:gd name="textAreaLeft" fmla="*/ 0 w 4764960"/>
                  <a:gd name="textAreaRight" fmla="*/ 4765320 w 4764960"/>
                  <a:gd name="textAreaTop" fmla="*/ 0 h 633240"/>
                  <a:gd name="textAreaBottom" fmla="*/ 633600 h 633240"/>
                </a:gdLst>
                <a:ahLst/>
                <a:cxnLst/>
                <a:rect l="textAreaLeft" t="textAreaTop" r="textAreaRight" b="textAreaBottom"/>
                <a:pathLst>
                  <a:path w="4044095" h="448632">
                    <a:moveTo>
                      <a:pt x="4044095" y="448631"/>
                    </a:moveTo>
                    <a:lnTo>
                      <a:pt x="224316" y="448631"/>
                    </a:lnTo>
                    <a:lnTo>
                      <a:pt x="0" y="224316"/>
                    </a:lnTo>
                    <a:lnTo>
                      <a:pt x="224316" y="1"/>
                    </a:lnTo>
                    <a:lnTo>
                      <a:pt x="4044095" y="1"/>
                    </a:lnTo>
                    <a:lnTo>
                      <a:pt x="4044095" y="44863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77BEE8"/>
                  </a:gs>
                  <a:gs pos="100000">
                    <a:srgbClr val="9AD5FF"/>
                  </a:gs>
                </a:gsLst>
                <a:path path="circle">
                  <a:fillToRect l="50000" t="50000" r="50000" b="50000"/>
                </a:path>
              </a:gradFill>
              <a:ln w="0"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309960" tIns="19080" rIns="35640" bIns="19080" numCol="1" spcCol="1440" anchor="ctr">
                <a:noAutofit/>
              </a:bodyPr>
              <a:lstStyle/>
              <a:p>
                <a:pPr defTabSz="222120">
                  <a:lnSpc>
                    <a:spcPct val="90000"/>
                  </a:lnSpc>
                  <a:spcAft>
                    <a:spcPts val="281"/>
                  </a:spcAft>
                  <a:tabLst>
                    <a:tab pos="0" algn="l"/>
                  </a:tabLst>
                </a:pPr>
                <a:r>
                  <a:rPr lang="en-IN" sz="800" b="0" strike="noStrike" spc="-1">
                    <a:solidFill>
                      <a:schemeClr val="dk1"/>
                    </a:solidFill>
                    <a:latin typeface="Roboto"/>
                    <a:ea typeface="Roboto"/>
                  </a:rPr>
                  <a:t>Fortnightly Review</a:t>
                </a:r>
                <a:endParaRPr lang="en-US" sz="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40" name="Oval 55"/>
              <p:cNvSpPr/>
              <p:nvPr/>
            </p:nvSpPr>
            <p:spPr>
              <a:xfrm>
                <a:off x="6127200" y="2196360"/>
                <a:ext cx="528120" cy="633240"/>
              </a:xfrm>
              <a:prstGeom prst="ellipse">
                <a:avLst/>
              </a:prstGeom>
              <a:blipFill rotWithShape="0">
                <a:blip r:embed="rId8"/>
                <a:srcRect/>
                <a:stretch/>
              </a:blipFill>
              <a:ln>
                <a:solidFill>
                  <a:srgbClr val="FFFFFF"/>
                </a:solidFill>
                <a:round/>
              </a:ln>
            </p:spPr>
            <p:style>
              <a:lnRef idx="1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IN" sz="800" b="0" strike="noStrike" spc="-1">
                  <a:solidFill>
                    <a:schemeClr val="lt1"/>
                  </a:solidFill>
                  <a:latin typeface="Roboto"/>
                  <a:ea typeface="Roboto"/>
                </a:endParaRPr>
              </a:p>
            </p:txBody>
          </p:sp>
          <p:sp>
            <p:nvSpPr>
              <p:cNvPr id="241" name="Oval 56"/>
              <p:cNvSpPr/>
              <p:nvPr/>
            </p:nvSpPr>
            <p:spPr>
              <a:xfrm>
                <a:off x="6127200" y="3018960"/>
                <a:ext cx="528120" cy="633240"/>
              </a:xfrm>
              <a:prstGeom prst="ellipse">
                <a:avLst/>
              </a:prstGeom>
              <a:blipFill rotWithShape="0">
                <a:blip r:embed="rId9"/>
                <a:srcRect/>
                <a:stretch/>
              </a:blipFill>
              <a:ln>
                <a:solidFill>
                  <a:srgbClr val="FFFFFF"/>
                </a:solidFill>
                <a:round/>
              </a:ln>
            </p:spPr>
            <p:style>
              <a:lnRef idx="1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IN" sz="800" b="0" strike="noStrike" spc="-1">
                  <a:solidFill>
                    <a:schemeClr val="lt1"/>
                  </a:solidFill>
                  <a:latin typeface="Roboto"/>
                  <a:ea typeface="Roboto"/>
                </a:endParaRPr>
              </a:p>
            </p:txBody>
          </p:sp>
          <p:sp>
            <p:nvSpPr>
              <p:cNvPr id="242" name="Oval 57"/>
              <p:cNvSpPr/>
              <p:nvPr/>
            </p:nvSpPr>
            <p:spPr>
              <a:xfrm>
                <a:off x="6127200" y="3841560"/>
                <a:ext cx="528120" cy="633240"/>
              </a:xfrm>
              <a:prstGeom prst="ellipse">
                <a:avLst/>
              </a:prstGeom>
              <a:blipFill rotWithShape="0">
                <a:blip r:embed="rId10"/>
                <a:srcRect/>
                <a:stretch/>
              </a:blipFill>
              <a:ln>
                <a:solidFill>
                  <a:srgbClr val="FFFFFF"/>
                </a:solidFill>
                <a:round/>
              </a:ln>
            </p:spPr>
            <p:style>
              <a:lnRef idx="1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IN" sz="800" b="0" strike="noStrike" spc="-1">
                  <a:solidFill>
                    <a:schemeClr val="lt1"/>
                  </a:solidFill>
                  <a:latin typeface="Roboto"/>
                  <a:ea typeface="Roboto"/>
                </a:endParaRPr>
              </a:p>
            </p:txBody>
          </p:sp>
          <p:sp>
            <p:nvSpPr>
              <p:cNvPr id="243" name="Oval 58"/>
              <p:cNvSpPr/>
              <p:nvPr/>
            </p:nvSpPr>
            <p:spPr>
              <a:xfrm>
                <a:off x="6127200" y="4664160"/>
                <a:ext cx="528120" cy="633240"/>
              </a:xfrm>
              <a:prstGeom prst="ellipse">
                <a:avLst/>
              </a:prstGeom>
              <a:blipFill rotWithShape="0">
                <a:blip r:embed="rId11"/>
                <a:srcRect/>
                <a:stretch/>
              </a:blipFill>
              <a:ln>
                <a:solidFill>
                  <a:srgbClr val="FFFFFF"/>
                </a:solidFill>
                <a:round/>
              </a:ln>
            </p:spPr>
            <p:style>
              <a:lnRef idx="1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IN" sz="800" b="0" strike="noStrike" spc="-1">
                  <a:solidFill>
                    <a:schemeClr val="lt1"/>
                  </a:solidFill>
                  <a:latin typeface="Roboto"/>
                  <a:ea typeface="Roboto"/>
                </a:endParaRPr>
              </a:p>
            </p:txBody>
          </p:sp>
          <p:sp>
            <p:nvSpPr>
              <p:cNvPr id="244" name="Oval 59"/>
              <p:cNvSpPr/>
              <p:nvPr/>
            </p:nvSpPr>
            <p:spPr>
              <a:xfrm>
                <a:off x="6127200" y="5486760"/>
                <a:ext cx="528120" cy="633240"/>
              </a:xfrm>
              <a:prstGeom prst="ellipse">
                <a:avLst/>
              </a:prstGeom>
              <a:blipFill rotWithShape="0">
                <a:blip r:embed="rId12"/>
                <a:srcRect/>
                <a:stretch/>
              </a:blipFill>
              <a:ln>
                <a:solidFill>
                  <a:srgbClr val="FFFFFF"/>
                </a:solidFill>
                <a:round/>
              </a:ln>
            </p:spPr>
            <p:style>
              <a:lnRef idx="1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en-IN" sz="800" b="0" strike="noStrike" spc="-1">
                  <a:solidFill>
                    <a:schemeClr val="lt1"/>
                  </a:solidFill>
                  <a:latin typeface="Roboto"/>
                  <a:ea typeface="Roboto"/>
                </a:endParaRP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1013040" y="484560"/>
            <a:ext cx="9719640" cy="1236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2800" b="1" strike="noStrike" cap="all" spc="97">
                <a:solidFill>
                  <a:schemeClr val="dk2"/>
                </a:solidFill>
                <a:latin typeface="Poppins"/>
              </a:rPr>
              <a:t>Shifting the mindset: ABM Metrics that matter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46" name="Group 2"/>
          <p:cNvGrpSpPr/>
          <p:nvPr/>
        </p:nvGrpSpPr>
        <p:grpSpPr>
          <a:xfrm>
            <a:off x="1408680" y="2071440"/>
            <a:ext cx="9720000" cy="2392560"/>
            <a:chOff x="1408680" y="2071440"/>
            <a:chExt cx="9720000" cy="2392560"/>
          </a:xfrm>
        </p:grpSpPr>
        <p:sp>
          <p:nvSpPr>
            <p:cNvPr id="247" name="Rectangle 3"/>
            <p:cNvSpPr/>
            <p:nvPr/>
          </p:nvSpPr>
          <p:spPr>
            <a:xfrm>
              <a:off x="1408680" y="2071440"/>
              <a:ext cx="2327040" cy="23925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213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213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870" b="0" strike="noStrike" spc="-1">
                  <a:solidFill>
                    <a:schemeClr val="dk2"/>
                  </a:solidFill>
                  <a:latin typeface="Tw Cen MT"/>
                  <a:ea typeface="Arial"/>
                </a:rPr>
                <a:t>Customer </a:t>
              </a: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870" b="0" strike="noStrike" spc="-1">
                  <a:solidFill>
                    <a:schemeClr val="dk2"/>
                  </a:solidFill>
                  <a:latin typeface="Tw Cen MT"/>
                  <a:ea typeface="Arial"/>
                </a:rPr>
                <a:t>Journey Phase</a:t>
              </a: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8" name="Rectangle 4"/>
            <p:cNvSpPr/>
            <p:nvPr/>
          </p:nvSpPr>
          <p:spPr>
            <a:xfrm>
              <a:off x="3873240" y="2071440"/>
              <a:ext cx="2327040" cy="23925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870" b="0" strike="noStrike" spc="-1">
                  <a:solidFill>
                    <a:schemeClr val="dk2"/>
                  </a:solidFill>
                  <a:latin typeface="Tw Cen MT"/>
                  <a:ea typeface="Arial"/>
                </a:rPr>
                <a:t>Velocity &amp; Frequency of Interactions</a:t>
              </a: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9" name="Rectangle 5"/>
            <p:cNvSpPr/>
            <p:nvPr/>
          </p:nvSpPr>
          <p:spPr>
            <a:xfrm>
              <a:off x="6337440" y="2071440"/>
              <a:ext cx="2327040" cy="23925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870" b="0" strike="noStrike" spc="-1">
                  <a:solidFill>
                    <a:schemeClr val="dk2"/>
                  </a:solidFill>
                  <a:latin typeface="Tw Cen MT"/>
                  <a:ea typeface="Arial"/>
                </a:rPr>
                <a:t>On-Target Account Reach/Depth </a:t>
              </a: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870" b="0" strike="noStrike" spc="-1">
                  <a:solidFill>
                    <a:schemeClr val="dk2"/>
                  </a:solidFill>
                  <a:latin typeface="Tw Cen MT"/>
                  <a:ea typeface="Arial"/>
                </a:rPr>
                <a:t>&amp; Frequency</a:t>
              </a: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0" name="Rectangle 6"/>
            <p:cNvSpPr/>
            <p:nvPr/>
          </p:nvSpPr>
          <p:spPr>
            <a:xfrm>
              <a:off x="8801640" y="2071440"/>
              <a:ext cx="2327040" cy="23925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870" b="0" strike="noStrike" spc="-1">
                  <a:solidFill>
                    <a:schemeClr val="dk2"/>
                  </a:solidFill>
                  <a:latin typeface="Tw Cen MT"/>
                  <a:ea typeface="Arial"/>
                </a:rPr>
                <a:t>Return on Ad Spend (Leads, Sales, Retention)</a:t>
              </a:r>
              <a:endParaRPr lang="en-US" sz="187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251" name="Picture 7"/>
            <p:cNvPicPr/>
            <p:nvPr/>
          </p:nvPicPr>
          <p:blipFill>
            <a:blip r:embed="rId2"/>
            <a:stretch/>
          </p:blipFill>
          <p:spPr>
            <a:xfrm>
              <a:off x="2103840" y="2419200"/>
              <a:ext cx="936720" cy="8197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52" name="Picture 8"/>
            <p:cNvPicPr/>
            <p:nvPr/>
          </p:nvPicPr>
          <p:blipFill>
            <a:blip r:embed="rId3"/>
            <a:stretch/>
          </p:blipFill>
          <p:spPr>
            <a:xfrm>
              <a:off x="8393400" y="2313360"/>
              <a:ext cx="2228400" cy="8596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53" name="Picture 9"/>
            <p:cNvPicPr/>
            <p:nvPr/>
          </p:nvPicPr>
          <p:blipFill>
            <a:blip r:embed="rId4"/>
            <a:stretch/>
          </p:blipFill>
          <p:spPr>
            <a:xfrm>
              <a:off x="6994080" y="2348640"/>
              <a:ext cx="942480" cy="824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54" name="Picture 10"/>
            <p:cNvPicPr/>
            <p:nvPr/>
          </p:nvPicPr>
          <p:blipFill>
            <a:blip r:embed="rId5"/>
            <a:stretch/>
          </p:blipFill>
          <p:spPr>
            <a:xfrm>
              <a:off x="4578480" y="2473920"/>
              <a:ext cx="916200" cy="7102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55" name="TextBox 12"/>
          <p:cNvSpPr/>
          <p:nvPr/>
        </p:nvSpPr>
        <p:spPr>
          <a:xfrm>
            <a:off x="1408680" y="4605120"/>
            <a:ext cx="9719640" cy="201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37760" indent="-437760" defTabSz="58356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4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Account Engagement Rate </a:t>
            </a:r>
            <a:r>
              <a:rPr lang="en-US" sz="14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= Engaged accounts / target accounts</a:t>
            </a:r>
            <a:r>
              <a:rPr sz="1400" dirty="0"/>
              <a:t/>
            </a:r>
            <a:br>
              <a:rPr sz="1400" dirty="0"/>
            </a:br>
            <a:r>
              <a:rPr lang="en-US" sz="14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The % of accounts that are meaningfully engaged with the organization</a:t>
            </a: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437760" indent="-437760" defTabSz="58356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4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Opportunity Rate </a:t>
            </a:r>
            <a:r>
              <a:rPr lang="en-US" sz="14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= Accounts with a new opportunity created / target accounts</a:t>
            </a:r>
            <a:r>
              <a:rPr sz="1400" dirty="0"/>
              <a:t/>
            </a:r>
            <a:br>
              <a:rPr sz="1400" dirty="0"/>
            </a:br>
            <a:r>
              <a:rPr lang="en-US" sz="14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The % of accounts with a new opportunity created</a:t>
            </a: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437760" indent="-437760" defTabSz="58356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4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Account Win Rate </a:t>
            </a:r>
            <a:r>
              <a:rPr lang="en-US" sz="14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= Accounts won / target accounts</a:t>
            </a:r>
            <a:r>
              <a:rPr sz="1400" dirty="0"/>
              <a:t/>
            </a:r>
            <a:br>
              <a:rPr sz="1400" dirty="0"/>
            </a:br>
            <a:r>
              <a:rPr lang="en-US" sz="14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The % of the account list with a new win in a given period of time</a:t>
            </a: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437760" indent="-437760" defTabSz="58356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4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Target Account Pipeline </a:t>
            </a:r>
            <a:r>
              <a:rPr lang="en-US" sz="14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= Pipeline created in target accounts</a:t>
            </a:r>
            <a:r>
              <a:rPr sz="1400" dirty="0"/>
              <a:t/>
            </a:r>
            <a:br>
              <a:rPr sz="1400" dirty="0"/>
            </a:br>
            <a:r>
              <a:rPr lang="en-US" sz="14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The value of pipeline created with target accounts</a:t>
            </a: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437760" indent="-437760" defTabSz="583560">
              <a:lnSpc>
                <a:spcPct val="100000"/>
              </a:lnSpc>
              <a:buClr>
                <a:srgbClr val="000000"/>
              </a:buClr>
              <a:buFont typeface="OpenSymbol"/>
              <a:buAutoNum type="arabicPeriod"/>
            </a:pPr>
            <a:r>
              <a:rPr lang="en-US" sz="1400" b="1" strike="noStrike" spc="-1" dirty="0">
                <a:solidFill>
                  <a:srgbClr val="000000"/>
                </a:solidFill>
                <a:latin typeface="Calibri"/>
                <a:ea typeface="Arial"/>
              </a:rPr>
              <a:t>Bookings or Revenue </a:t>
            </a:r>
            <a:r>
              <a:rPr lang="en-US" sz="1400" b="0" strike="noStrike" spc="-1" dirty="0">
                <a:solidFill>
                  <a:srgbClr val="000000"/>
                </a:solidFill>
                <a:latin typeface="Calibri"/>
                <a:ea typeface="Arial"/>
              </a:rPr>
              <a:t>= Value of new closed-won deals with target accounts</a:t>
            </a: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6" name="Google Shape;360;p18" descr="A black background with green and orange letters&#10;&#10;Description automatically generated"/>
          <p:cNvPicPr/>
          <p:nvPr/>
        </p:nvPicPr>
        <p:blipFill>
          <a:blip r:embed="rId6"/>
          <a:srcRect t="33622" r="3244" b="30087"/>
          <a:stretch/>
        </p:blipFill>
        <p:spPr>
          <a:xfrm>
            <a:off x="134640" y="6255360"/>
            <a:ext cx="1162080" cy="435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895680" y="367200"/>
            <a:ext cx="9719640" cy="1236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n-US" sz="2800" b="1" strike="noStrike" cap="all" spc="97">
                <a:solidFill>
                  <a:schemeClr val="dk2"/>
                </a:solidFill>
                <a:latin typeface="Poppins"/>
              </a:rPr>
              <a:t>Our Global Coverage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Rectangle 61"/>
          <p:cNvSpPr/>
          <p:nvPr/>
        </p:nvSpPr>
        <p:spPr>
          <a:xfrm>
            <a:off x="5161680" y="3983040"/>
            <a:ext cx="1484640" cy="333720"/>
          </a:xfrm>
          <a:prstGeom prst="rect">
            <a:avLst/>
          </a:prstGeom>
          <a:pattFill prst="smCheck">
            <a:fgClr>
              <a:srgbClr val="000000"/>
            </a:fgClr>
            <a:bgClr>
              <a:srgbClr val="FFFFFF"/>
            </a:bgClr>
          </a:pattFill>
          <a:ln>
            <a:noFill/>
          </a:ln>
          <a:effectLst>
            <a:glow rad="127080">
              <a:srgbClr val="0070C0"/>
            </a:glow>
            <a:softEdge rad="12600"/>
          </a:effectLst>
          <a:scene3d>
            <a:camera prst="orthographicFront"/>
            <a:lightRig rig="freezing" dir="t"/>
          </a:scene3d>
          <a:sp3d extrusionH="76200" contourW="12700" prstMaterial="matte"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IN" sz="1500" b="0" strike="noStrike" spc="-1">
              <a:solidFill>
                <a:srgbClr val="002060"/>
              </a:solidFill>
              <a:latin typeface="Calibri"/>
              <a:ea typeface="Arial"/>
            </a:endParaRPr>
          </a:p>
        </p:txBody>
      </p:sp>
      <p:sp>
        <p:nvSpPr>
          <p:cNvPr id="259" name="Rectangle 62"/>
          <p:cNvSpPr/>
          <p:nvPr/>
        </p:nvSpPr>
        <p:spPr>
          <a:xfrm>
            <a:off x="2906280" y="2292840"/>
            <a:ext cx="1699560" cy="334080"/>
          </a:xfrm>
          <a:prstGeom prst="rect">
            <a:avLst/>
          </a:prstGeom>
          <a:pattFill prst="smCheck">
            <a:fgClr>
              <a:srgbClr val="000000"/>
            </a:fgClr>
            <a:bgClr>
              <a:srgbClr val="FFFFFF"/>
            </a:bgClr>
          </a:pattFill>
          <a:ln>
            <a:noFill/>
          </a:ln>
          <a:effectLst>
            <a:glow rad="127080">
              <a:srgbClr val="0070C0"/>
            </a:glow>
            <a:softEdge rad="12600"/>
          </a:effectLst>
          <a:scene3d>
            <a:camera prst="orthographicFront"/>
            <a:lightRig rig="freezing" dir="t"/>
          </a:scene3d>
          <a:sp3d extrusionH="76200" contourW="12700" prstMaterial="matte"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IN" sz="1500" b="0" strike="noStrike" spc="-1">
              <a:solidFill>
                <a:srgbClr val="002060"/>
              </a:solidFill>
              <a:latin typeface="Calibri"/>
              <a:ea typeface="Arial"/>
            </a:endParaRPr>
          </a:p>
        </p:txBody>
      </p:sp>
      <p:sp>
        <p:nvSpPr>
          <p:cNvPr id="260" name="Rectangle 63"/>
          <p:cNvSpPr/>
          <p:nvPr/>
        </p:nvSpPr>
        <p:spPr>
          <a:xfrm>
            <a:off x="878400" y="2301480"/>
            <a:ext cx="1623600" cy="334080"/>
          </a:xfrm>
          <a:prstGeom prst="rect">
            <a:avLst/>
          </a:prstGeom>
          <a:pattFill prst="smCheck">
            <a:fgClr>
              <a:srgbClr val="000000"/>
            </a:fgClr>
            <a:bgClr>
              <a:srgbClr val="FFFFFF"/>
            </a:bgClr>
          </a:pattFill>
          <a:ln>
            <a:noFill/>
          </a:ln>
          <a:effectLst>
            <a:glow rad="127080">
              <a:srgbClr val="0070C0"/>
            </a:glow>
            <a:softEdge rad="12600"/>
          </a:effectLst>
          <a:scene3d>
            <a:camera prst="orthographicFront"/>
            <a:lightRig rig="freezing" dir="t"/>
          </a:scene3d>
          <a:sp3d extrusionH="76200" contourW="12700" prstMaterial="matte"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IN" sz="1500" b="0" strike="noStrike" spc="-1">
              <a:solidFill>
                <a:srgbClr val="002060"/>
              </a:solidFill>
              <a:latin typeface="Calibri"/>
              <a:ea typeface="Arial"/>
            </a:endParaRPr>
          </a:p>
        </p:txBody>
      </p:sp>
      <p:sp>
        <p:nvSpPr>
          <p:cNvPr id="261" name="Freeform 8"/>
          <p:cNvSpPr/>
          <p:nvPr/>
        </p:nvSpPr>
        <p:spPr>
          <a:xfrm>
            <a:off x="1357920" y="2333880"/>
            <a:ext cx="600120" cy="273960"/>
          </a:xfrm>
          <a:custGeom>
            <a:avLst/>
            <a:gdLst>
              <a:gd name="textAreaLeft" fmla="*/ 0 w 600120"/>
              <a:gd name="textAreaRight" fmla="*/ 600480 w 600120"/>
              <a:gd name="textAreaTop" fmla="*/ 0 h 273960"/>
              <a:gd name="textAreaBottom" fmla="*/ 274320 h 273960"/>
            </a:gdLst>
            <a:ahLst/>
            <a:cxnLst/>
            <a:rect l="textAreaLeft" t="textAreaTop" r="textAreaRight" b="textAreaBottom"/>
            <a:pathLst>
              <a:path w="1523224" h="913934">
                <a:moveTo>
                  <a:pt x="0" y="0"/>
                </a:moveTo>
                <a:lnTo>
                  <a:pt x="1523224" y="0"/>
                </a:lnTo>
                <a:lnTo>
                  <a:pt x="1523224" y="913934"/>
                </a:lnTo>
                <a:lnTo>
                  <a:pt x="0" y="91393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9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wrap="none" lIns="0" tIns="0" rIns="0" bIns="0" numCol="1" spcCol="1440" anchor="t">
            <a:spAutoFit/>
          </a:bodyPr>
          <a:lstStyle/>
          <a:p>
            <a:pPr algn="ctr" defTabSz="481680">
              <a:lnSpc>
                <a:spcPct val="120000"/>
              </a:lnSpc>
              <a:spcAft>
                <a:spcPts val="1001"/>
              </a:spcAft>
            </a:pPr>
            <a:r>
              <a:rPr lang="en-IN" sz="1500" b="1" strike="noStrike" spc="-1" dirty="0">
                <a:solidFill>
                  <a:schemeClr val="lt1"/>
                </a:solidFill>
                <a:latin typeface="Calibri"/>
                <a:ea typeface="Arial"/>
              </a:rPr>
              <a:t>110 </a:t>
            </a:r>
            <a:r>
              <a:rPr lang="en-IN" sz="1500" b="1" strike="noStrike" spc="-1" dirty="0" err="1">
                <a:solidFill>
                  <a:schemeClr val="lt1"/>
                </a:solidFill>
                <a:latin typeface="Calibri"/>
                <a:ea typeface="Arial"/>
              </a:rPr>
              <a:t>Mn</a:t>
            </a:r>
            <a:endParaRPr lang="en-US" sz="15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Freeform 9"/>
          <p:cNvSpPr/>
          <p:nvPr/>
        </p:nvSpPr>
        <p:spPr>
          <a:xfrm>
            <a:off x="3484440" y="2333880"/>
            <a:ext cx="504000" cy="273960"/>
          </a:xfrm>
          <a:custGeom>
            <a:avLst/>
            <a:gdLst>
              <a:gd name="textAreaLeft" fmla="*/ 0 w 504000"/>
              <a:gd name="textAreaRight" fmla="*/ 504360 w 504000"/>
              <a:gd name="textAreaTop" fmla="*/ 0 h 273960"/>
              <a:gd name="textAreaBottom" fmla="*/ 274320 h 273960"/>
            </a:gdLst>
            <a:ahLst/>
            <a:cxnLst/>
            <a:rect l="textAreaLeft" t="textAreaTop" r="textAreaRight" b="textAreaBottom"/>
            <a:pathLst>
              <a:path w="1523224" h="913934">
                <a:moveTo>
                  <a:pt x="0" y="0"/>
                </a:moveTo>
                <a:lnTo>
                  <a:pt x="1523224" y="0"/>
                </a:lnTo>
                <a:lnTo>
                  <a:pt x="1523224" y="913934"/>
                </a:lnTo>
                <a:lnTo>
                  <a:pt x="0" y="91393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hueOff val="0"/>
              <a:satOff val="0"/>
              <a:lumOff val="0"/>
              <a:alphaOff val="-6667"/>
            </a:schemeClr>
          </a:fillRef>
          <a:effectRef idx="0">
            <a:schemeClr val="accent2">
              <a:alpha val="90000"/>
              <a:hueOff val="0"/>
              <a:satOff val="0"/>
              <a:lumOff val="0"/>
              <a:alphaOff val="-6667"/>
            </a:schemeClr>
          </a:effectRef>
          <a:fontRef idx="minor"/>
        </p:style>
        <p:txBody>
          <a:bodyPr wrap="none" lIns="0" tIns="0" rIns="0" bIns="0" numCol="1" spcCol="1440" anchor="t">
            <a:spAutoFit/>
          </a:bodyPr>
          <a:lstStyle/>
          <a:p>
            <a:pPr algn="ctr" defTabSz="481680">
              <a:lnSpc>
                <a:spcPct val="120000"/>
              </a:lnSpc>
              <a:spcAft>
                <a:spcPts val="1001"/>
              </a:spcAft>
            </a:pPr>
            <a:r>
              <a:rPr lang="en-IN" sz="1500" b="1" strike="noStrike" spc="-1">
                <a:solidFill>
                  <a:schemeClr val="lt1"/>
                </a:solidFill>
                <a:latin typeface="Calibri"/>
                <a:ea typeface="Arial"/>
              </a:rPr>
              <a:t>29 Mn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Freeform 11"/>
          <p:cNvSpPr/>
          <p:nvPr/>
        </p:nvSpPr>
        <p:spPr>
          <a:xfrm>
            <a:off x="5454720" y="4011480"/>
            <a:ext cx="997920" cy="675360"/>
          </a:xfrm>
          <a:custGeom>
            <a:avLst/>
            <a:gdLst>
              <a:gd name="textAreaLeft" fmla="*/ 0 w 997920"/>
              <a:gd name="textAreaRight" fmla="*/ 998280 w 997920"/>
              <a:gd name="textAreaTop" fmla="*/ 0 h 675360"/>
              <a:gd name="textAreaBottom" fmla="*/ 675720 h 675360"/>
            </a:gdLst>
            <a:ahLst/>
            <a:cxnLst/>
            <a:rect l="textAreaLeft" t="textAreaTop" r="textAreaRight" b="textAreaBottom"/>
            <a:pathLst>
              <a:path w="1523224" h="913934">
                <a:moveTo>
                  <a:pt x="0" y="0"/>
                </a:moveTo>
                <a:lnTo>
                  <a:pt x="1523224" y="0"/>
                </a:lnTo>
                <a:lnTo>
                  <a:pt x="1523224" y="913934"/>
                </a:lnTo>
                <a:lnTo>
                  <a:pt x="0" y="91393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hueOff val="0"/>
              <a:satOff val="0"/>
              <a:lumOff val="0"/>
              <a:alphaOff val="-20000"/>
            </a:schemeClr>
          </a:fillRef>
          <a:effectRef idx="0">
            <a:schemeClr val="accent2">
              <a:alpha val="90000"/>
              <a:hueOff val="0"/>
              <a:satOff val="0"/>
              <a:lumOff val="0"/>
              <a:alphaOff val="-20000"/>
            </a:schemeClr>
          </a:effectRef>
          <a:fontRef idx="minor"/>
        </p:style>
        <p:txBody>
          <a:bodyPr lIns="0" tIns="0" rIns="0" bIns="0" numCol="1" spcCol="1440" anchor="t">
            <a:spAutoFit/>
          </a:bodyPr>
          <a:lstStyle/>
          <a:p>
            <a:pPr algn="ctr" defTabSz="481680">
              <a:lnSpc>
                <a:spcPct val="120000"/>
              </a:lnSpc>
              <a:spcAft>
                <a:spcPts val="1001"/>
              </a:spcAft>
            </a:pPr>
            <a:r>
              <a:rPr lang="en-IN" sz="1500" b="1" strike="noStrike" spc="-1">
                <a:solidFill>
                  <a:schemeClr val="lt1"/>
                </a:solidFill>
                <a:latin typeface="Calibri"/>
                <a:ea typeface="Arial"/>
              </a:rPr>
              <a:t>29 Mn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481680">
              <a:lnSpc>
                <a:spcPct val="120000"/>
              </a:lnSpc>
              <a:spcAft>
                <a:spcPts val="1001"/>
              </a:spcAft>
            </a:pPr>
            <a:r>
              <a:rPr lang="en-IN" sz="1500" b="1" strike="noStrike" spc="-1">
                <a:solidFill>
                  <a:srgbClr val="002060"/>
                </a:solidFill>
                <a:latin typeface="Calibri"/>
                <a:ea typeface="Arial"/>
              </a:rPr>
              <a:t>IT Contacts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64" name="Straight Connector 67"/>
          <p:cNvCxnSpPr/>
          <p:nvPr/>
        </p:nvCxnSpPr>
        <p:spPr>
          <a:xfrm>
            <a:off x="2716560" y="2140920"/>
            <a:ext cx="360" cy="93168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cxnSp>
        <p:nvCxnSpPr>
          <p:cNvPr id="265" name="Straight Connector 68"/>
          <p:cNvCxnSpPr/>
          <p:nvPr/>
        </p:nvCxnSpPr>
        <p:spPr>
          <a:xfrm>
            <a:off x="4795200" y="2140920"/>
            <a:ext cx="360" cy="93168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266" name="Rectangle 70"/>
          <p:cNvSpPr/>
          <p:nvPr/>
        </p:nvSpPr>
        <p:spPr>
          <a:xfrm>
            <a:off x="4965480" y="2292840"/>
            <a:ext cx="1652040" cy="367920"/>
          </a:xfrm>
          <a:prstGeom prst="rect">
            <a:avLst/>
          </a:prstGeom>
          <a:pattFill prst="smCheck">
            <a:fgClr>
              <a:srgbClr val="000000"/>
            </a:fgClr>
            <a:bgClr>
              <a:srgbClr val="FFFFFF"/>
            </a:bgClr>
          </a:pattFill>
          <a:ln>
            <a:noFill/>
          </a:ln>
          <a:effectLst>
            <a:glow rad="127080">
              <a:srgbClr val="0070C0"/>
            </a:glow>
            <a:softEdge rad="12600"/>
          </a:effectLst>
          <a:scene3d>
            <a:camera prst="orthographicFront"/>
            <a:lightRig rig="freezing" dir="t"/>
          </a:scene3d>
          <a:sp3d extrusionH="76200" contourW="12700" prstMaterial="matte"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IN" sz="1500" b="0" strike="noStrike" spc="-1">
              <a:solidFill>
                <a:srgbClr val="002060"/>
              </a:solidFill>
              <a:latin typeface="Calibri"/>
              <a:ea typeface="Arial"/>
            </a:endParaRPr>
          </a:p>
        </p:txBody>
      </p:sp>
      <p:sp>
        <p:nvSpPr>
          <p:cNvPr id="267" name="Freeform 9"/>
          <p:cNvSpPr/>
          <p:nvPr/>
        </p:nvSpPr>
        <p:spPr>
          <a:xfrm>
            <a:off x="4965480" y="2333880"/>
            <a:ext cx="1608120" cy="273960"/>
          </a:xfrm>
          <a:custGeom>
            <a:avLst/>
            <a:gdLst>
              <a:gd name="textAreaLeft" fmla="*/ 0 w 1608120"/>
              <a:gd name="textAreaRight" fmla="*/ 1608480 w 1608120"/>
              <a:gd name="textAreaTop" fmla="*/ 0 h 273960"/>
              <a:gd name="textAreaBottom" fmla="*/ 274320 h 273960"/>
            </a:gdLst>
            <a:ahLst/>
            <a:cxnLst/>
            <a:rect l="textAreaLeft" t="textAreaTop" r="textAreaRight" b="textAreaBottom"/>
            <a:pathLst>
              <a:path w="1523224" h="913934">
                <a:moveTo>
                  <a:pt x="0" y="0"/>
                </a:moveTo>
                <a:lnTo>
                  <a:pt x="1523224" y="0"/>
                </a:lnTo>
                <a:lnTo>
                  <a:pt x="1523224" y="913934"/>
                </a:lnTo>
                <a:lnTo>
                  <a:pt x="0" y="91393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hueOff val="0"/>
              <a:satOff val="0"/>
              <a:lumOff val="0"/>
              <a:alphaOff val="-6667"/>
            </a:schemeClr>
          </a:fillRef>
          <a:effectRef idx="0">
            <a:schemeClr val="accent2">
              <a:alpha val="90000"/>
              <a:hueOff val="0"/>
              <a:satOff val="0"/>
              <a:lumOff val="0"/>
              <a:alphaOff val="-6667"/>
            </a:schemeClr>
          </a:effectRef>
          <a:fontRef idx="minor"/>
        </p:style>
        <p:txBody>
          <a:bodyPr lIns="0" tIns="0" rIns="0" bIns="0" numCol="1" spcCol="1440" anchor="t">
            <a:spAutoFit/>
          </a:bodyPr>
          <a:lstStyle/>
          <a:p>
            <a:pPr algn="ctr" defTabSz="481680">
              <a:lnSpc>
                <a:spcPct val="120000"/>
              </a:lnSpc>
              <a:spcAft>
                <a:spcPts val="1001"/>
              </a:spcAft>
            </a:pPr>
            <a:r>
              <a:rPr lang="en-IN" sz="1500" b="1" strike="noStrike" spc="-1">
                <a:solidFill>
                  <a:schemeClr val="lt1"/>
                </a:solidFill>
                <a:latin typeface="Calibri"/>
                <a:ea typeface="Arial"/>
              </a:rPr>
              <a:t>7 Mn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Rectangle 72"/>
          <p:cNvSpPr/>
          <p:nvPr/>
        </p:nvSpPr>
        <p:spPr>
          <a:xfrm>
            <a:off x="873720" y="3983040"/>
            <a:ext cx="1586160" cy="334080"/>
          </a:xfrm>
          <a:prstGeom prst="rect">
            <a:avLst/>
          </a:prstGeom>
          <a:pattFill prst="smCheck">
            <a:fgClr>
              <a:srgbClr val="000000"/>
            </a:fgClr>
            <a:bgClr>
              <a:srgbClr val="FFFFFF"/>
            </a:bgClr>
          </a:pattFill>
          <a:ln>
            <a:noFill/>
          </a:ln>
          <a:effectLst>
            <a:glow rad="127080">
              <a:srgbClr val="0070C0"/>
            </a:glow>
            <a:softEdge rad="12600"/>
          </a:effectLst>
          <a:scene3d>
            <a:camera prst="orthographicFront"/>
            <a:lightRig rig="freezing" dir="t"/>
          </a:scene3d>
          <a:sp3d extrusionH="76200" contourW="12700" prstMaterial="matte"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IN" sz="1500" b="0" strike="noStrike" spc="-1">
              <a:solidFill>
                <a:srgbClr val="002060"/>
              </a:solidFill>
              <a:latin typeface="Calibri"/>
              <a:ea typeface="Arial"/>
            </a:endParaRPr>
          </a:p>
        </p:txBody>
      </p:sp>
      <p:sp>
        <p:nvSpPr>
          <p:cNvPr id="269" name="Rectangle 73"/>
          <p:cNvSpPr/>
          <p:nvPr/>
        </p:nvSpPr>
        <p:spPr>
          <a:xfrm>
            <a:off x="3061800" y="3972960"/>
            <a:ext cx="1636200" cy="343800"/>
          </a:xfrm>
          <a:prstGeom prst="rect">
            <a:avLst/>
          </a:prstGeom>
          <a:pattFill prst="smCheck">
            <a:fgClr>
              <a:srgbClr val="000000"/>
            </a:fgClr>
            <a:bgClr>
              <a:srgbClr val="FFFFFF"/>
            </a:bgClr>
          </a:pattFill>
          <a:ln>
            <a:noFill/>
          </a:ln>
          <a:effectLst>
            <a:glow rad="127080">
              <a:srgbClr val="0070C0"/>
            </a:glow>
            <a:softEdge rad="12600"/>
          </a:effectLst>
          <a:scene3d>
            <a:camera prst="orthographicFront"/>
            <a:lightRig rig="freezing" dir="t"/>
          </a:scene3d>
          <a:sp3d extrusionH="76200" contourW="12700" prstMaterial="matte">
            <a:extrusionClr>
              <a:srgbClr val="0070C0"/>
            </a:extrusionClr>
            <a:contourClr>
              <a:srgbClr val="007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IN" sz="1500" b="0" strike="noStrike" spc="-1">
              <a:solidFill>
                <a:srgbClr val="002060"/>
              </a:solidFill>
              <a:latin typeface="Calibri"/>
              <a:ea typeface="Arial"/>
            </a:endParaRPr>
          </a:p>
        </p:txBody>
      </p:sp>
      <p:sp>
        <p:nvSpPr>
          <p:cNvPr id="270" name="Freeform 13"/>
          <p:cNvSpPr/>
          <p:nvPr/>
        </p:nvSpPr>
        <p:spPr>
          <a:xfrm>
            <a:off x="873720" y="3938760"/>
            <a:ext cx="1517400" cy="503280"/>
          </a:xfrm>
          <a:custGeom>
            <a:avLst/>
            <a:gdLst>
              <a:gd name="textAreaLeft" fmla="*/ 0 w 1517400"/>
              <a:gd name="textAreaRight" fmla="*/ 1517760 w 1517400"/>
              <a:gd name="textAreaTop" fmla="*/ 0 h 503280"/>
              <a:gd name="textAreaBottom" fmla="*/ 503640 h 503280"/>
            </a:gdLst>
            <a:ahLst/>
            <a:cxnLst/>
            <a:rect l="textAreaLeft" t="textAreaTop" r="textAreaRight" b="textAreaBottom"/>
            <a:pathLst>
              <a:path w="1523224" h="913934">
                <a:moveTo>
                  <a:pt x="0" y="0"/>
                </a:moveTo>
                <a:lnTo>
                  <a:pt x="1523224" y="0"/>
                </a:lnTo>
                <a:lnTo>
                  <a:pt x="1523224" y="913934"/>
                </a:lnTo>
                <a:lnTo>
                  <a:pt x="0" y="91393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hueOff val="0"/>
              <a:satOff val="0"/>
              <a:lumOff val="0"/>
              <a:alphaOff val="-33333"/>
            </a:schemeClr>
          </a:fillRef>
          <a:effectRef idx="0">
            <a:schemeClr val="accent2">
              <a:alpha val="90000"/>
              <a:hueOff val="0"/>
              <a:satOff val="0"/>
              <a:lumOff val="0"/>
              <a:alphaOff val="-33333"/>
            </a:schemeClr>
          </a:effectRef>
          <a:fontRef idx="minor"/>
        </p:style>
        <p:txBody>
          <a:bodyPr lIns="0" tIns="0" rIns="0" bIns="0" numCol="1" spcCol="1440" anchor="t">
            <a:spAutoFit/>
          </a:bodyPr>
          <a:lstStyle/>
          <a:p>
            <a:pPr algn="ctr" defTabSz="481680">
              <a:lnSpc>
                <a:spcPct val="120000"/>
              </a:lnSpc>
              <a:spcAft>
                <a:spcPts val="1001"/>
              </a:spcAft>
            </a:pPr>
            <a:r>
              <a:rPr lang="en-IN" sz="1500" b="1" strike="noStrike" spc="-1">
                <a:solidFill>
                  <a:schemeClr val="lt1"/>
                </a:solidFill>
                <a:latin typeface="Calibri"/>
                <a:ea typeface="Arial"/>
              </a:rPr>
              <a:t>19 Mn</a:t>
            </a:r>
            <a:r>
              <a:rPr sz="1500"/>
              <a:t/>
            </a:r>
            <a:br>
              <a:rPr sz="1500"/>
            </a:b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Freeform 14"/>
          <p:cNvSpPr/>
          <p:nvPr/>
        </p:nvSpPr>
        <p:spPr>
          <a:xfrm>
            <a:off x="3393000" y="3955680"/>
            <a:ext cx="1034640" cy="503280"/>
          </a:xfrm>
          <a:custGeom>
            <a:avLst/>
            <a:gdLst>
              <a:gd name="textAreaLeft" fmla="*/ 0 w 1034640"/>
              <a:gd name="textAreaRight" fmla="*/ 1035000 w 1034640"/>
              <a:gd name="textAreaTop" fmla="*/ 0 h 503280"/>
              <a:gd name="textAreaBottom" fmla="*/ 503640 h 503280"/>
            </a:gdLst>
            <a:ahLst/>
            <a:cxnLst/>
            <a:rect l="textAreaLeft" t="textAreaTop" r="textAreaRight" b="textAreaBottom"/>
            <a:pathLst>
              <a:path w="1523224" h="913934">
                <a:moveTo>
                  <a:pt x="0" y="0"/>
                </a:moveTo>
                <a:lnTo>
                  <a:pt x="1523224" y="0"/>
                </a:lnTo>
                <a:lnTo>
                  <a:pt x="1523224" y="913934"/>
                </a:lnTo>
                <a:lnTo>
                  <a:pt x="0" y="91393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90000"/>
              <a:hueOff val="0"/>
              <a:satOff val="0"/>
              <a:lumOff val="0"/>
              <a:alphaOff val="-40000"/>
            </a:schemeClr>
          </a:fillRef>
          <a:effectRef idx="0">
            <a:schemeClr val="accent2">
              <a:alpha val="90000"/>
              <a:hueOff val="0"/>
              <a:satOff val="0"/>
              <a:lumOff val="0"/>
              <a:alphaOff val="-40000"/>
            </a:schemeClr>
          </a:effectRef>
          <a:fontRef idx="minor"/>
        </p:style>
        <p:txBody>
          <a:bodyPr lIns="0" tIns="0" rIns="0" bIns="0" numCol="1" spcCol="1440" anchor="t">
            <a:spAutoFit/>
          </a:bodyPr>
          <a:lstStyle/>
          <a:p>
            <a:pPr algn="ctr" defTabSz="481680">
              <a:lnSpc>
                <a:spcPct val="120000"/>
              </a:lnSpc>
              <a:spcAft>
                <a:spcPts val="1001"/>
              </a:spcAft>
            </a:pPr>
            <a:r>
              <a:rPr lang="en-IN" sz="1500" b="1" strike="noStrike" spc="-1">
                <a:solidFill>
                  <a:schemeClr val="lt1"/>
                </a:solidFill>
                <a:latin typeface="Calibri"/>
                <a:ea typeface="Arial"/>
              </a:rPr>
              <a:t>23 Mn</a:t>
            </a:r>
            <a:r>
              <a:rPr sz="1500"/>
              <a:t/>
            </a:r>
            <a:br>
              <a:rPr sz="1500"/>
            </a:b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72" name="Straight Connector 76"/>
          <p:cNvCxnSpPr/>
          <p:nvPr/>
        </p:nvCxnSpPr>
        <p:spPr>
          <a:xfrm>
            <a:off x="2793240" y="3895920"/>
            <a:ext cx="360" cy="93168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cxnSp>
        <p:nvCxnSpPr>
          <p:cNvPr id="273" name="Straight Connector 77"/>
          <p:cNvCxnSpPr/>
          <p:nvPr/>
        </p:nvCxnSpPr>
        <p:spPr>
          <a:xfrm flipH="1">
            <a:off x="1476000" y="3372840"/>
            <a:ext cx="187452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cxnSp>
        <p:nvCxnSpPr>
          <p:cNvPr id="274" name="Straight Connector 78"/>
          <p:cNvCxnSpPr/>
          <p:nvPr/>
        </p:nvCxnSpPr>
        <p:spPr>
          <a:xfrm flipH="1">
            <a:off x="4137120" y="3322080"/>
            <a:ext cx="187488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275" name="TextBox 79"/>
          <p:cNvSpPr/>
          <p:nvPr/>
        </p:nvSpPr>
        <p:spPr>
          <a:xfrm>
            <a:off x="663840" y="4456800"/>
            <a:ext cx="1955520" cy="54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IN" sz="1500" b="1" strike="noStrike" spc="-1">
                <a:solidFill>
                  <a:srgbClr val="002060"/>
                </a:solidFill>
                <a:latin typeface="Calibri"/>
                <a:ea typeface="Arial"/>
              </a:rPr>
              <a:t>Sales &amp; Marketing</a:t>
            </a:r>
            <a:r>
              <a:rPr sz="1500"/>
              <a:t/>
            </a:r>
            <a:br>
              <a:rPr sz="1500"/>
            </a:br>
            <a:r>
              <a:rPr lang="en-IN" sz="1500" b="1" strike="noStrike" spc="-1">
                <a:solidFill>
                  <a:srgbClr val="002060"/>
                </a:solidFill>
                <a:latin typeface="Calibri"/>
                <a:ea typeface="Arial"/>
              </a:rPr>
              <a:t>contacts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TextBox 80"/>
          <p:cNvSpPr/>
          <p:nvPr/>
        </p:nvSpPr>
        <p:spPr>
          <a:xfrm>
            <a:off x="2912760" y="4425840"/>
            <a:ext cx="1955520" cy="54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IN" sz="1500" b="1" strike="noStrike" spc="-1">
                <a:solidFill>
                  <a:srgbClr val="002060"/>
                </a:solidFill>
                <a:latin typeface="Calibri"/>
                <a:ea typeface="Arial"/>
              </a:rPr>
              <a:t>Director &amp; VP </a:t>
            </a:r>
            <a:r>
              <a:rPr sz="1500"/>
              <a:t/>
            </a:r>
            <a:br>
              <a:rPr sz="1500"/>
            </a:br>
            <a:r>
              <a:rPr lang="en-IN" sz="1500" b="1" strike="noStrike" spc="-1">
                <a:solidFill>
                  <a:srgbClr val="002060"/>
                </a:solidFill>
                <a:latin typeface="Calibri"/>
                <a:ea typeface="Arial"/>
              </a:rPr>
              <a:t>contacts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77" name="Straight Connector 81"/>
          <p:cNvCxnSpPr/>
          <p:nvPr/>
        </p:nvCxnSpPr>
        <p:spPr>
          <a:xfrm>
            <a:off x="4917600" y="3895920"/>
            <a:ext cx="360" cy="93168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pic>
        <p:nvPicPr>
          <p:cNvPr id="278" name="Picture 6" descr="High Resolution World Map Photos and Images | Shutterstock"/>
          <p:cNvPicPr/>
          <p:nvPr/>
        </p:nvPicPr>
        <p:blipFill>
          <a:blip r:embed="rId2"/>
          <a:srcRect r="3973" b="6790"/>
          <a:stretch/>
        </p:blipFill>
        <p:spPr>
          <a:xfrm>
            <a:off x="7155000" y="2140200"/>
            <a:ext cx="4223520" cy="2943000"/>
          </a:xfrm>
          <a:prstGeom prst="rect">
            <a:avLst/>
          </a:prstGeom>
          <a:ln w="0">
            <a:noFill/>
          </a:ln>
        </p:spPr>
      </p:pic>
      <p:sp>
        <p:nvSpPr>
          <p:cNvPr id="279" name="TextBox 84"/>
          <p:cNvSpPr/>
          <p:nvPr/>
        </p:nvSpPr>
        <p:spPr>
          <a:xfrm>
            <a:off x="1214640" y="2675160"/>
            <a:ext cx="920880" cy="31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IN" sz="1500" b="1" strike="noStrike" spc="-1">
                <a:solidFill>
                  <a:srgbClr val="002060"/>
                </a:solidFill>
                <a:latin typeface="Calibri"/>
                <a:ea typeface="Arial"/>
              </a:rPr>
              <a:t>Contacts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TextBox 86"/>
          <p:cNvSpPr/>
          <p:nvPr/>
        </p:nvSpPr>
        <p:spPr>
          <a:xfrm>
            <a:off x="3061800" y="2684520"/>
            <a:ext cx="1365840" cy="31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IN" sz="1500" b="1" strike="noStrike" spc="-1">
                <a:solidFill>
                  <a:srgbClr val="002060"/>
                </a:solidFill>
                <a:latin typeface="Calibri"/>
                <a:ea typeface="Arial"/>
              </a:rPr>
              <a:t>Accounts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TextBox 88"/>
          <p:cNvSpPr/>
          <p:nvPr/>
        </p:nvSpPr>
        <p:spPr>
          <a:xfrm>
            <a:off x="4965120" y="2702160"/>
            <a:ext cx="1699560" cy="31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IN" sz="1500" b="1" strike="noStrike" spc="-1">
                <a:solidFill>
                  <a:srgbClr val="002060"/>
                </a:solidFill>
                <a:latin typeface="Calibri"/>
                <a:ea typeface="Arial"/>
              </a:rPr>
              <a:t>C-Suite  Executives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2" name="Google Shape;360;p18" descr="A black background with green and orange letters&#10;&#10;Description automatically generated"/>
          <p:cNvPicPr/>
          <p:nvPr/>
        </p:nvPicPr>
        <p:blipFill>
          <a:blip r:embed="rId3"/>
          <a:srcRect t="33622" r="3244" b="30087"/>
          <a:stretch/>
        </p:blipFill>
        <p:spPr>
          <a:xfrm>
            <a:off x="134640" y="6255360"/>
            <a:ext cx="1162080" cy="435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GLOBAL B2B DATABASE</a:t>
            </a:r>
            <a:endParaRPr lang="en-IN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436563"/>
              </p:ext>
            </p:extLst>
          </p:nvPr>
        </p:nvGraphicFramePr>
        <p:xfrm>
          <a:off x="1" y="1537855"/>
          <a:ext cx="12191998" cy="43087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9417"/>
                <a:gridCol w="621579"/>
                <a:gridCol w="621579"/>
                <a:gridCol w="699277"/>
                <a:gridCol w="745414"/>
                <a:gridCol w="685101"/>
                <a:gridCol w="629174"/>
                <a:gridCol w="614390"/>
                <a:gridCol w="414385"/>
                <a:gridCol w="776971"/>
                <a:gridCol w="815822"/>
                <a:gridCol w="664120"/>
                <a:gridCol w="838027"/>
                <a:gridCol w="686327"/>
                <a:gridCol w="621579"/>
                <a:gridCol w="751074"/>
                <a:gridCol w="621579"/>
                <a:gridCol w="466183"/>
              </a:tblGrid>
              <a:tr h="47875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Country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US/CA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EMEA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GERMANY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BENELUX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NORDICS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SOUTH AFRICA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AU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NZ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SINGAPORE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HONGKONG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MALAYSIA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PHILIPPINES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THAILAND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VIETNAM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INDONESIA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KOREA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JAPAN</a:t>
                      </a:r>
                      <a:endParaRPr lang="en-IN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875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Company Size</a:t>
                      </a:r>
                      <a:endParaRPr lang="en-IN" sz="1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875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10000</a:t>
                      </a:r>
                      <a:endParaRPr lang="en-IN" sz="1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900698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147624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65457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15830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13368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1345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880724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44823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11434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9062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318760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480724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115113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105348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407167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82690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19889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875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5000 to 9999</a:t>
                      </a:r>
                      <a:endParaRPr lang="en-IN" sz="1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3922793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590507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261830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63321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53478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5382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110352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93367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45736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36248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76786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110352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26465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30638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127890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73967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83348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875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2500 to 4999</a:t>
                      </a:r>
                      <a:endParaRPr lang="en-IN" sz="1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3272311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492588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218412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52821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44613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4490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205654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82856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38153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30227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171352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205654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25490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32435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157375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49854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72847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875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1000 To 2499</a:t>
                      </a:r>
                      <a:endParaRPr lang="en-IN" sz="1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1817800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273658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121340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29345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24784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2494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110201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99389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21196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16798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95012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110201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69302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33890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15620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52539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59367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875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500 to 999</a:t>
                      </a:r>
                      <a:endParaRPr lang="en-IN" sz="1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1309235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197034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87365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21128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17845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1796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132189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81145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15261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12095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103208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132189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32890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41527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143772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52452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41140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875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100 to 249</a:t>
                      </a:r>
                      <a:endParaRPr lang="en-IN" sz="1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872700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131354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58243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30528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11895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1197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156209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98590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10174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8063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101151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156209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49678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43167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8970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55135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41576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875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 to 99</a:t>
                      </a:r>
                      <a:endParaRPr lang="en-IN" sz="10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1891085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122001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126224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13083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25777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2595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298076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86031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22049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7488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204399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298076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81693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>
                          <a:effectLst/>
                        </a:rPr>
                        <a:t>113321</a:t>
                      </a:r>
                      <a:endParaRPr lang="en-IN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12700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153120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00" u="none" strike="noStrike" dirty="0">
                          <a:effectLst/>
                        </a:rPr>
                        <a:t>20086</a:t>
                      </a:r>
                      <a:endParaRPr lang="en-IN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81" marR="8381" marT="83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883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1024200" y="585360"/>
            <a:ext cx="9719640" cy="149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80000"/>
              </a:lnSpc>
              <a:buNone/>
            </a:pPr>
            <a:r>
              <a:rPr lang="en-GB" sz="5000" b="0" strike="noStrike" cap="all" spc="97" dirty="0" err="1">
                <a:solidFill>
                  <a:schemeClr val="dk1">
                    <a:lumMod val="95000"/>
                    <a:lumOff val="5000"/>
                  </a:schemeClr>
                </a:solidFill>
                <a:latin typeface="Tw Cen MT Condensed"/>
              </a:rPr>
              <a:t>Aws</a:t>
            </a:r>
            <a:r>
              <a:rPr lang="en-GB" sz="5000" b="0" strike="noStrike" cap="all" spc="97" dirty="0">
                <a:solidFill>
                  <a:schemeClr val="dk1">
                    <a:lumMod val="95000"/>
                    <a:lumOff val="5000"/>
                  </a:schemeClr>
                </a:solidFill>
                <a:latin typeface="Tw Cen MT Condensed"/>
              </a:rPr>
              <a:t> Case Study</a:t>
            </a:r>
            <a:endParaRPr lang="en-US" sz="50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1" name="Picture 3" descr="A close-up of a message&#10;&#10;Description automatically generated"/>
          <p:cNvPicPr/>
          <p:nvPr/>
        </p:nvPicPr>
        <p:blipFill>
          <a:blip r:embed="rId2"/>
          <a:srcRect t="13055" b="5835"/>
          <a:stretch/>
        </p:blipFill>
        <p:spPr>
          <a:xfrm>
            <a:off x="159480" y="1731381"/>
            <a:ext cx="11448720" cy="5223240"/>
          </a:xfrm>
          <a:prstGeom prst="rect">
            <a:avLst/>
          </a:prstGeom>
          <a:ln w="0">
            <a:noFill/>
          </a:ln>
        </p:spPr>
      </p:pic>
      <p:pic>
        <p:nvPicPr>
          <p:cNvPr id="292" name="Google Shape;360;p18" descr="A black background with green and orange letters&#10;&#10;Description automatically generated"/>
          <p:cNvPicPr/>
          <p:nvPr/>
        </p:nvPicPr>
        <p:blipFill>
          <a:blip r:embed="rId3"/>
          <a:srcRect t="33622" r="3244" b="30087"/>
          <a:stretch/>
        </p:blipFill>
        <p:spPr>
          <a:xfrm>
            <a:off x="10744200" y="149400"/>
            <a:ext cx="1162080" cy="435600"/>
          </a:xfrm>
          <a:prstGeom prst="rect">
            <a:avLst/>
          </a:prstGeom>
          <a:ln w="0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447309" y="6262255"/>
            <a:ext cx="270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Leads Delivered:- 4,250</a:t>
            </a:r>
            <a:endParaRPr lang="en-IN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249382" y="585360"/>
            <a:ext cx="11430098" cy="149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80000"/>
              </a:lnSpc>
              <a:buNone/>
            </a:pPr>
            <a:r>
              <a:rPr lang="en-GB" sz="5000" b="0" strike="noStrike" cap="all" spc="97" dirty="0">
                <a:solidFill>
                  <a:schemeClr val="dk1">
                    <a:lumMod val="95000"/>
                    <a:lumOff val="5000"/>
                  </a:schemeClr>
                </a:solidFill>
                <a:latin typeface="Tw Cen MT Condensed"/>
              </a:rPr>
              <a:t>BANT Leads for </a:t>
            </a:r>
            <a:r>
              <a:rPr lang="en-GB" sz="5000" b="0" strike="noStrike" cap="all" spc="97" dirty="0" smtClean="0">
                <a:solidFill>
                  <a:schemeClr val="dk1">
                    <a:lumMod val="95000"/>
                    <a:lumOff val="5000"/>
                  </a:schemeClr>
                </a:solidFill>
                <a:latin typeface="Tw Cen MT Condensed"/>
              </a:rPr>
              <a:t>SAP</a:t>
            </a:r>
            <a:endParaRPr lang="en-US" sz="50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4" name="Picture 4" descr="Two people sitting at a desk&#10;&#10;Description automatically generated"/>
          <p:cNvPicPr/>
          <p:nvPr/>
        </p:nvPicPr>
        <p:blipFill>
          <a:blip r:embed="rId2"/>
          <a:srcRect t="14165" b="3332"/>
          <a:stretch/>
        </p:blipFill>
        <p:spPr>
          <a:xfrm>
            <a:off x="511920" y="1772422"/>
            <a:ext cx="11167560" cy="5182200"/>
          </a:xfrm>
          <a:prstGeom prst="rect">
            <a:avLst/>
          </a:prstGeom>
          <a:ln w="0">
            <a:noFill/>
          </a:ln>
        </p:spPr>
      </p:pic>
      <p:pic>
        <p:nvPicPr>
          <p:cNvPr id="295" name="Google Shape;360;p18" descr="A black background with green and orange letters&#10;&#10;Description automatically generated"/>
          <p:cNvPicPr/>
          <p:nvPr/>
        </p:nvPicPr>
        <p:blipFill>
          <a:blip r:embed="rId3"/>
          <a:srcRect t="33622" r="3244" b="30087"/>
          <a:stretch/>
        </p:blipFill>
        <p:spPr>
          <a:xfrm>
            <a:off x="10744200" y="149400"/>
            <a:ext cx="1162080" cy="435600"/>
          </a:xfrm>
          <a:prstGeom prst="rect">
            <a:avLst/>
          </a:prstGeom>
          <a:ln w="0"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7739" y="1077000"/>
            <a:ext cx="2981741" cy="1390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80" y="47228"/>
            <a:ext cx="10515240" cy="635624"/>
          </a:xfrm>
        </p:spPr>
        <p:txBody>
          <a:bodyPr/>
          <a:lstStyle/>
          <a:p>
            <a:r>
              <a:rPr lang="en-GB" dirty="0" smtClean="0"/>
              <a:t>MasterCard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38023" y="1043303"/>
            <a:ext cx="11069782" cy="6288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73660" algn="just">
              <a:lnSpc>
                <a:spcPct val="80100"/>
              </a:lnSpc>
              <a:spcBef>
                <a:spcPts val="370"/>
              </a:spcBef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</a:t>
            </a:r>
            <a:r>
              <a:rPr lang="en-GB" sz="2000" b="1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GB" sz="2000" b="1" spc="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Within</a:t>
            </a:r>
            <a:r>
              <a:rPr lang="en-GB" sz="2000" spc="-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GB" sz="2000" spc="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</a:t>
            </a:r>
            <a:r>
              <a:rPr lang="en-GB" sz="2000" spc="2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GB" sz="2000" spc="3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35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55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October- December,</a:t>
            </a:r>
            <a:r>
              <a:rPr lang="en-GB" sz="2000" spc="25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9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MasterCard</a:t>
            </a:r>
            <a:r>
              <a:rPr lang="en-GB" sz="2000" spc="3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4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campaign</a:t>
            </a:r>
            <a:r>
              <a:rPr lang="en-GB" sz="2000" spc="1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en-GB" sz="2000" spc="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executed </a:t>
            </a:r>
            <a:r>
              <a:rPr lang="en-GB" sz="2000" spc="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n-GB" sz="2000" spc="2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</a:t>
            </a:r>
            <a:r>
              <a:rPr lang="en-GB" sz="2000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</a:t>
            </a:r>
            <a:r>
              <a:rPr lang="en-GB" sz="2000" spc="19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leads</a:t>
            </a:r>
            <a:r>
              <a:rPr lang="en-GB" sz="2000" spc="21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9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en-GB" sz="2000" spc="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Australia </a:t>
            </a:r>
            <a:r>
              <a:rPr lang="en-GB" sz="2000" spc="55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GB" sz="2000" spc="105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Japan</a:t>
            </a:r>
            <a:r>
              <a:rPr lang="en-GB" sz="2000" spc="-1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700" marR="73660" algn="just">
              <a:lnSpc>
                <a:spcPct val="80100"/>
              </a:lnSpc>
              <a:spcBef>
                <a:spcPts val="370"/>
              </a:spcBef>
            </a:pPr>
            <a:endParaRPr lang="en-GB" sz="2000" spc="-1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22225">
              <a:lnSpc>
                <a:spcPts val="1060"/>
              </a:lnSpc>
              <a:spcBef>
                <a:spcPts val="780"/>
              </a:spcBef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Objectives</a:t>
            </a:r>
            <a:r>
              <a:rPr lang="en-GB" sz="2000" b="1" spc="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GB" sz="2000" spc="5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Objective</a:t>
            </a:r>
            <a:r>
              <a:rPr lang="en-GB" sz="2000" spc="25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GB" sz="2000" spc="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GB" sz="2000" spc="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campaign</a:t>
            </a:r>
            <a:r>
              <a:rPr lang="en-GB" sz="2000" spc="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</a:t>
            </a:r>
            <a:r>
              <a:rPr lang="en-GB" sz="2000" spc="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whitepaper</a:t>
            </a:r>
            <a:r>
              <a:rPr lang="en-GB" sz="2000" spc="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downloads</a:t>
            </a:r>
            <a:r>
              <a:rPr lang="en-GB" sz="2000" spc="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through</a:t>
            </a:r>
            <a:r>
              <a:rPr lang="en-GB" sz="2000" spc="3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en-GB" sz="2000" spc="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Syndication.</a:t>
            </a: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Target</a:t>
            </a:r>
            <a:r>
              <a:rPr lang="en-GB" sz="2000" b="1" spc="4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Audience</a:t>
            </a:r>
            <a:r>
              <a:rPr lang="en-GB" sz="2000" b="1" spc="3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GB" sz="2000" b="1" spc="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spc="5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Managers and above</a:t>
            </a:r>
          </a:p>
          <a:p>
            <a:pPr marL="12700">
              <a:spcBef>
                <a:spcPts val="535"/>
              </a:spcBef>
            </a:pPr>
            <a:endParaRPr lang="en-GB" sz="20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spcBef>
                <a:spcPts val="535"/>
              </a:spcBef>
            </a:pPr>
            <a:r>
              <a:rPr lang="en-GB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Customer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Type: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Local, Regional and Global banks; Money Transfer Operators, Payment Service Provider, Remittance Service Providers, Marketplaces</a:t>
            </a: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endParaRPr lang="en-GB" sz="20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lang="en-GB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Job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titles: 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Payments Product Manager, Remittance Product Manager, Cross-Border Payments Product Manager, Cash Product Manager, Product Manager, Head of Product Management, Retail Banking Head / Consumer Banking Head, Transaction Banking Head, Treasury, Cash Management, Payment Partnership, CEO/Founder, COO</a:t>
            </a:r>
            <a:endParaRPr lang="en-GB" sz="2000" spc="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endParaRPr lang="en-GB" sz="20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lang="en-GB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Target</a:t>
            </a:r>
            <a:r>
              <a:rPr lang="en-GB" sz="2000" b="1" spc="22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</a:t>
            </a:r>
            <a:r>
              <a:rPr lang="en-GB" sz="2000" b="1" spc="204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GB" sz="2000" b="1" spc="2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Australia &amp; Japan</a:t>
            </a: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lang="en-GB" sz="2000" b="1" spc="-1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Leads Delivered</a:t>
            </a:r>
            <a:r>
              <a:rPr lang="en-GB" sz="2000" spc="-1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:- 3000</a:t>
            </a: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lang="en-GB" sz="2000" b="1" spc="-1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Duration</a:t>
            </a:r>
            <a:r>
              <a:rPr lang="en-GB" sz="2000" spc="-1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:- 3 Months</a:t>
            </a: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endParaRPr lang="en-GB" spc="-10" dirty="0"/>
          </a:p>
          <a:p>
            <a:pPr marL="12700" marR="5080">
              <a:lnSpc>
                <a:spcPts val="1060"/>
              </a:lnSpc>
              <a:spcBef>
                <a:spcPts val="780"/>
              </a:spcBef>
            </a:pPr>
            <a:endParaRPr lang="en-GB" spc="4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70267" y="5067116"/>
            <a:ext cx="2226155" cy="13968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2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674051"/>
          </a:xfrm>
        </p:spPr>
        <p:txBody>
          <a:bodyPr/>
          <a:lstStyle/>
          <a:p>
            <a:r>
              <a:rPr lang="en-GB" dirty="0" smtClean="0"/>
              <a:t>JP MORGAN CHASE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950" y="3231035"/>
            <a:ext cx="3404370" cy="182587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3236" y="2136339"/>
            <a:ext cx="110900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Objective - To create brand </a:t>
            </a:r>
            <a:r>
              <a:rPr lang="en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awareness and consideration </a:t>
            </a: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among IT communities in India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TG- IT &amp; Software Developers, Programmers, ITDM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Duration- 3 Months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Geo- India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Delivered Impressions-46 Million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Achieved CTR-0.32</a:t>
            </a: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 CTR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Approx. 80k candidates redirected to client’s 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Approx. 2000 leads generated</a:t>
            </a:r>
          </a:p>
        </p:txBody>
      </p:sp>
    </p:spTree>
    <p:extLst>
      <p:ext uri="{BB962C8B-B14F-4D97-AF65-F5344CB8AC3E}">
        <p14:creationId xmlns:p14="http://schemas.microsoft.com/office/powerpoint/2010/main" val="1343012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AMERICAN EXPRESS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0" y="2136339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Objective - To </a:t>
            </a:r>
            <a:r>
              <a:rPr lang="en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 quality leads among Business Professionals 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TG- Business Professionals ,C-Level, </a:t>
            </a:r>
            <a:r>
              <a:rPr lang="en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Entrepreneurs, Senior Level, Frequent Travellers etc</a:t>
            </a: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Duration- 3 Months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Geo- India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IN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000 Leads </a:t>
            </a:r>
            <a:r>
              <a:rPr lang="en-I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3705" y="2800654"/>
            <a:ext cx="2124371" cy="183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17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1024200" y="585360"/>
            <a:ext cx="9719640" cy="149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80000"/>
              </a:lnSpc>
              <a:buNone/>
            </a:pPr>
            <a:r>
              <a:rPr lang="en-GB" sz="5000" b="0" strike="noStrike" cap="all" spc="97">
                <a:solidFill>
                  <a:schemeClr val="dk1">
                    <a:lumMod val="95000"/>
                    <a:lumOff val="5000"/>
                  </a:schemeClr>
                </a:solidFill>
                <a:latin typeface="Tw Cen MT Condensed"/>
              </a:rPr>
              <a:t>Brands we worked for</a:t>
            </a:r>
            <a:endParaRPr lang="en-US" sz="5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7" name="Google Shape;360;p18" descr="A black background with green and orange letters&#10;&#10;Description automatically generated"/>
          <p:cNvPicPr/>
          <p:nvPr/>
        </p:nvPicPr>
        <p:blipFill>
          <a:blip r:embed="rId2"/>
          <a:srcRect t="33622" r="3244" b="30087"/>
          <a:stretch/>
        </p:blipFill>
        <p:spPr>
          <a:xfrm>
            <a:off x="10744200" y="149400"/>
            <a:ext cx="1162080" cy="435600"/>
          </a:xfrm>
          <a:prstGeom prst="rect">
            <a:avLst/>
          </a:prstGeom>
          <a:ln w="0">
            <a:noFill/>
          </a:ln>
        </p:spPr>
      </p:pic>
      <p:pic>
        <p:nvPicPr>
          <p:cNvPr id="298" name="Picture 2"/>
          <p:cNvPicPr/>
          <p:nvPr/>
        </p:nvPicPr>
        <p:blipFill>
          <a:blip r:embed="rId3"/>
          <a:stretch/>
        </p:blipFill>
        <p:spPr>
          <a:xfrm>
            <a:off x="1200240" y="2043247"/>
            <a:ext cx="9543600" cy="4426200"/>
          </a:xfrm>
          <a:prstGeom prst="rect">
            <a:avLst/>
          </a:prstGeom>
          <a:ln w="0"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F5E91BE3-D9FF-C84E-AFB7-BAF2F3614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390" y="1499929"/>
            <a:ext cx="2353398" cy="141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92" y="2462337"/>
            <a:ext cx="1858172" cy="8109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6833" y="5536492"/>
            <a:ext cx="1713350" cy="1321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9120" y="3589939"/>
            <a:ext cx="1290159" cy="111659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1792;p48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lt1"/>
              </a:solidFill>
              <a:latin typeface="Calibri"/>
              <a:ea typeface="Calibri"/>
            </a:endParaRPr>
          </a:p>
        </p:txBody>
      </p:sp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191520" y="2923920"/>
            <a:ext cx="4167720" cy="104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000" b="0" strike="noStrike" spc="-1">
                <a:solidFill>
                  <a:schemeClr val="dk1"/>
                </a:solidFill>
                <a:latin typeface="DM Sans"/>
                <a:ea typeface="DM Sans"/>
              </a:rPr>
              <a:t>Let’s Discuss…</a:t>
            </a:r>
            <a:endParaRPr lang="en-US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Google Shape;1794;p48"/>
          <p:cNvSpPr/>
          <p:nvPr/>
        </p:nvSpPr>
        <p:spPr>
          <a:xfrm>
            <a:off x="643320" y="4409280"/>
            <a:ext cx="3254760" cy="18000"/>
          </a:xfrm>
          <a:custGeom>
            <a:avLst/>
            <a:gdLst>
              <a:gd name="textAreaLeft" fmla="*/ 0 w 3254760"/>
              <a:gd name="textAreaRight" fmla="*/ 3255120 w 3254760"/>
              <a:gd name="textAreaTop" fmla="*/ 0 h 18000"/>
              <a:gd name="textAreaBottom" fmla="*/ 18360 h 18000"/>
            </a:gdLst>
            <a:ahLst/>
            <a:cxnLst/>
            <a:rect l="textAreaLeft" t="textAreaTop" r="textAreaRight" b="textAreaBottom"/>
            <a:pathLst>
              <a:path w="3255095" h="18288" fill="none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000" bIns="9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chemeClr val="lt1"/>
              </a:solidFill>
              <a:latin typeface="Calibri"/>
              <a:ea typeface="Calibri"/>
            </a:endParaRPr>
          </a:p>
        </p:txBody>
      </p:sp>
      <p:pic>
        <p:nvPicPr>
          <p:cNvPr id="302" name="Google Shape;1808;p48" descr="A black background with green and orange letters&#10;&#10;Description automatically generated"/>
          <p:cNvPicPr/>
          <p:nvPr/>
        </p:nvPicPr>
        <p:blipFill>
          <a:blip r:embed="rId2"/>
          <a:stretch/>
        </p:blipFill>
        <p:spPr>
          <a:xfrm>
            <a:off x="10980000" y="-425160"/>
            <a:ext cx="1200960" cy="1200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7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591</TotalTime>
  <Words>1058</Words>
  <Application>Microsoft Office PowerPoint</Application>
  <PresentationFormat>Widescreen</PresentationFormat>
  <Paragraphs>343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Arial</vt:lpstr>
      <vt:lpstr>Calibri</vt:lpstr>
      <vt:lpstr>DejaVu Sans</vt:lpstr>
      <vt:lpstr>DM Sans</vt:lpstr>
      <vt:lpstr>Lato Light</vt:lpstr>
      <vt:lpstr>OpenSymbol</vt:lpstr>
      <vt:lpstr>Poppins</vt:lpstr>
      <vt:lpstr>Roboto</vt:lpstr>
      <vt:lpstr>Söhne</vt:lpstr>
      <vt:lpstr>Symbol</vt:lpstr>
      <vt:lpstr>Times New Roman</vt:lpstr>
      <vt:lpstr>Tw Cen MT</vt:lpstr>
      <vt:lpstr>Tw Cen MT Condensed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Traditional Vs Account Based Marketing</vt:lpstr>
      <vt:lpstr>Campaign design is dependent on Account design: List Size</vt:lpstr>
      <vt:lpstr>Defining a targeted list for ABM – it’s a joint venture </vt:lpstr>
      <vt:lpstr>Unlock the Greatest Value with a Full Funnel Always On Approach</vt:lpstr>
      <vt:lpstr>PowerPoint Presentation</vt:lpstr>
      <vt:lpstr>PowerPoint Presentation</vt:lpstr>
      <vt:lpstr>Content Syndication Process Steps</vt:lpstr>
      <vt:lpstr>Shifting the mindset: ABM Metrics that matter</vt:lpstr>
      <vt:lpstr>Our Global Coverage</vt:lpstr>
      <vt:lpstr>GLOBAL B2B DATABASE</vt:lpstr>
      <vt:lpstr>Aws Case Study</vt:lpstr>
      <vt:lpstr>BANT Leads for SAP</vt:lpstr>
      <vt:lpstr>MasterCard</vt:lpstr>
      <vt:lpstr>JP MORGAN CHASE</vt:lpstr>
      <vt:lpstr>AMERICAN EXPRESS</vt:lpstr>
      <vt:lpstr>Brands we worked for</vt:lpstr>
      <vt:lpstr>Let’s Discuss…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Himanshu Chahar</dc:creator>
  <dc:description/>
  <cp:lastModifiedBy>admin</cp:lastModifiedBy>
  <cp:revision>29</cp:revision>
  <dcterms:modified xsi:type="dcterms:W3CDTF">2024-03-19T12:41:57Z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ActionId">
    <vt:lpwstr>fccb3c0a-178b-4de8-80be-111dfcb7cb82</vt:lpwstr>
  </property>
  <property fmtid="{D5CDD505-2E9C-101B-9397-08002B2CF9AE}" pid="3" name="MSIP_Label_defa4170-0d19-0005-0004-bc88714345d2_ContentBits">
    <vt:lpwstr>0</vt:lpwstr>
  </property>
  <property fmtid="{D5CDD505-2E9C-101B-9397-08002B2CF9AE}" pid="4" name="MSIP_Label_defa4170-0d19-0005-0004-bc88714345d2_Enabled">
    <vt:lpwstr>true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etDate">
    <vt:lpwstr>2024-02-21T11:13:23Z</vt:lpwstr>
  </property>
  <property fmtid="{D5CDD505-2E9C-101B-9397-08002B2CF9AE}" pid="8" name="MSIP_Label_defa4170-0d19-0005-0004-bc88714345d2_SiteId">
    <vt:lpwstr>854fd688-82fe-46a2-a627-938a05d100bd</vt:lpwstr>
  </property>
  <property fmtid="{D5CDD505-2E9C-101B-9397-08002B2CF9AE}" pid="9" name="Notes">
    <vt:r8>9</vt:r8>
  </property>
  <property fmtid="{D5CDD505-2E9C-101B-9397-08002B2CF9AE}" pid="10" name="PresentationFormat">
    <vt:lpwstr>Widescreen</vt:lpwstr>
  </property>
  <property fmtid="{D5CDD505-2E9C-101B-9397-08002B2CF9AE}" pid="11" name="Slides">
    <vt:r8>20</vt:r8>
  </property>
</Properties>
</file>